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3"/>
  </p:notesMasterIdLst>
  <p:handoutMasterIdLst>
    <p:handoutMasterId r:id="rId44"/>
  </p:handoutMasterIdLst>
  <p:sldIdLst>
    <p:sldId id="30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301" r:id="rId17"/>
    <p:sldId id="272" r:id="rId18"/>
    <p:sldId id="273" r:id="rId19"/>
    <p:sldId id="275" r:id="rId20"/>
    <p:sldId id="276" r:id="rId21"/>
    <p:sldId id="278" r:id="rId22"/>
    <p:sldId id="279" r:id="rId23"/>
    <p:sldId id="280" r:id="rId24"/>
    <p:sldId id="303" r:id="rId25"/>
    <p:sldId id="282" r:id="rId26"/>
    <p:sldId id="283" r:id="rId27"/>
    <p:sldId id="284" r:id="rId28"/>
    <p:sldId id="302" r:id="rId29"/>
    <p:sldId id="285" r:id="rId30"/>
    <p:sldId id="304" r:id="rId31"/>
    <p:sldId id="286" r:id="rId32"/>
    <p:sldId id="288" r:id="rId33"/>
    <p:sldId id="305" r:id="rId34"/>
    <p:sldId id="289" r:id="rId35"/>
    <p:sldId id="290" r:id="rId36"/>
    <p:sldId id="291" r:id="rId37"/>
    <p:sldId id="292" r:id="rId38"/>
    <p:sldId id="296" r:id="rId39"/>
    <p:sldId id="293" r:id="rId40"/>
    <p:sldId id="294"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566" y="108"/>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1968"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AF4AB4-7EA8-448F-9804-1D04F6099E0E}" type="datetimeFigureOut">
              <a:rPr lang="de-DE" smtClean="0"/>
              <a:t>11.01.2018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A603EF-9EDE-49CB-A04E-B2C8C827D620}" type="slidenum">
              <a:rPr lang="de-DE" smtClean="0"/>
              <a:t>‹Nr.›</a:t>
            </a:fld>
            <a:endParaRPr lang="de-DE"/>
          </a:p>
        </p:txBody>
      </p:sp>
    </p:spTree>
    <p:extLst>
      <p:ext uri="{BB962C8B-B14F-4D97-AF65-F5344CB8AC3E}">
        <p14:creationId xmlns:p14="http://schemas.microsoft.com/office/powerpoint/2010/main" val="107254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09D259-4189-424D-8FFA-1D5105548AD4}" type="datetimeFigureOut">
              <a:rPr lang="en-US" smtClean="0"/>
              <a:t>1/11/2018</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59916D-F3DF-44D7-B38B-0DCAADF41C53}" type="slidenum">
              <a:rPr lang="en-US" smtClean="0"/>
              <a:t>‹Nr.›</a:t>
            </a:fld>
            <a:endParaRPr lang="en-US"/>
          </a:p>
        </p:txBody>
      </p:sp>
    </p:spTree>
    <p:extLst>
      <p:ext uri="{BB962C8B-B14F-4D97-AF65-F5344CB8AC3E}">
        <p14:creationId xmlns:p14="http://schemas.microsoft.com/office/powerpoint/2010/main" val="355894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879475" y="1009650"/>
            <a:ext cx="4114800" cy="3086100"/>
          </a:xfrm>
        </p:spPr>
      </p:sp>
      <p:sp>
        <p:nvSpPr>
          <p:cNvPr id="3" name="Notizenplatzhalter 2"/>
          <p:cNvSpPr>
            <a:spLocks noGrp="1"/>
          </p:cNvSpPr>
          <p:nvPr>
            <p:ph type="body" idx="1"/>
          </p:nvPr>
        </p:nvSpPr>
        <p:spPr/>
        <p:txBody>
          <a:bodyPr/>
          <a:lstStyle/>
          <a:p>
            <a:endParaRPr lang="de-DE"/>
          </a:p>
        </p:txBody>
      </p:sp>
      <p:sp>
        <p:nvSpPr>
          <p:cNvPr id="4" name="Kopfzeilenplatzhalter 3"/>
          <p:cNvSpPr>
            <a:spLocks noGrp="1"/>
          </p:cNvSpPr>
          <p:nvPr>
            <p:ph type="hdr" sz="quarter" idx="10"/>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smtClean="0">
                <a:ln>
                  <a:noFill/>
                </a:ln>
                <a:solidFill>
                  <a:srgbClr val="323232"/>
                </a:solidFill>
                <a:effectLst/>
                <a:uLnTx/>
                <a:uFillTx/>
                <a:latin typeface="Arial"/>
                <a:ea typeface="+mn-ea"/>
                <a:cs typeface="+mn-cs"/>
              </a:rPr>
              <a:t>Titel der Präsentation</a:t>
            </a:r>
            <a:endParaRPr kumimoji="0" lang="en-US" sz="1200" b="1" i="0" u="none" strike="noStrike" kern="1200" cap="none" spc="0" normalizeH="0" baseline="0" noProof="0">
              <a:ln>
                <a:noFill/>
              </a:ln>
              <a:solidFill>
                <a:srgbClr val="323232"/>
              </a:solidFill>
              <a:effectLst/>
              <a:uLnTx/>
              <a:uFillTx/>
              <a:latin typeface="Arial"/>
              <a:ea typeface="+mn-ea"/>
              <a:cs typeface="+mn-cs"/>
            </a:endParaRPr>
          </a:p>
        </p:txBody>
      </p:sp>
      <p:sp>
        <p:nvSpPr>
          <p:cNvPr id="5" name="Datumsplatzhalter 4"/>
          <p:cNvSpPr>
            <a:spLocks noGrp="1"/>
          </p:cNvSpPr>
          <p:nvPr>
            <p:ph type="dt" idx="11"/>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fld id="{6B7AA883-04EB-4D3F-843A-AFF8660F924E}" type="datetime1">
              <a:rPr kumimoji="0" lang="de-DE" sz="800" b="0" i="0" u="none" strike="noStrike" kern="1200" cap="none" spc="0" normalizeH="0" baseline="0" noProof="0" smtClean="0">
                <a:ln>
                  <a:noFill/>
                </a:ln>
                <a:solidFill>
                  <a:srgbClr val="323232"/>
                </a:solidFill>
                <a:effectLst/>
                <a:uLnTx/>
                <a:uFillTx/>
                <a:latin typeface="Arial"/>
                <a:ea typeface="+mn-ea"/>
                <a:cs typeface="+mn-cs"/>
              </a:rPr>
              <a:pPr marL="0" marR="0" lvl="0" indent="0" algn="l" defTabSz="713232" rtl="0" eaLnBrk="1" fontAlgn="auto" latinLnBrk="0" hangingPunct="1">
                <a:lnSpc>
                  <a:spcPct val="100000"/>
                </a:lnSpc>
                <a:spcBef>
                  <a:spcPts val="0"/>
                </a:spcBef>
                <a:spcAft>
                  <a:spcPts val="0"/>
                </a:spcAft>
                <a:buClrTx/>
                <a:buSzTx/>
                <a:buFontTx/>
                <a:buNone/>
                <a:tabLst/>
                <a:defRPr/>
              </a:pPr>
              <a:t>11.01.2018</a:t>
            </a:fld>
            <a:endParaRPr kumimoji="0" lang="en-US" sz="800" b="0" i="0" u="none" strike="noStrike" kern="1200" cap="none" spc="0" normalizeH="0" baseline="0" noProof="0">
              <a:ln>
                <a:noFill/>
              </a:ln>
              <a:solidFill>
                <a:srgbClr val="323232"/>
              </a:solidFill>
              <a:effectLst/>
              <a:uLnTx/>
              <a:uFillTx/>
              <a:latin typeface="Arial"/>
              <a:ea typeface="+mn-ea"/>
              <a:cs typeface="+mn-cs"/>
            </a:endParaRPr>
          </a:p>
        </p:txBody>
      </p:sp>
      <p:sp>
        <p:nvSpPr>
          <p:cNvPr id="6" name="Fußzeilenplatzhalter 5"/>
          <p:cNvSpPr>
            <a:spLocks noGrp="1"/>
          </p:cNvSpPr>
          <p:nvPr>
            <p:ph type="ftr" sz="quarter" idx="12"/>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rgbClr val="323232"/>
                </a:solidFill>
                <a:effectLst/>
                <a:uLnTx/>
                <a:uFillTx/>
                <a:latin typeface="Arial"/>
                <a:ea typeface="+mn-ea"/>
                <a:cs typeface="+mn-cs"/>
              </a:rPr>
              <a:t>Universität Stuttgart</a:t>
            </a:r>
            <a:endParaRPr kumimoji="0" lang="en-US" sz="800" b="0" i="0" u="none" strike="noStrike" kern="1200" cap="none" spc="0" normalizeH="0" baseline="0" noProof="0" dirty="0">
              <a:ln>
                <a:noFill/>
              </a:ln>
              <a:solidFill>
                <a:srgbClr val="323232"/>
              </a:solidFill>
              <a:effectLst/>
              <a:uLnTx/>
              <a:uFillTx/>
              <a:latin typeface="Arial"/>
              <a:ea typeface="+mn-ea"/>
              <a:cs typeface="+mn-cs"/>
            </a:endParaRPr>
          </a:p>
        </p:txBody>
      </p:sp>
      <p:sp>
        <p:nvSpPr>
          <p:cNvPr id="7" name="Foliennummernplatzhalter 6"/>
          <p:cNvSpPr>
            <a:spLocks noGrp="1"/>
          </p:cNvSpPr>
          <p:nvPr>
            <p:ph type="sldNum" sz="quarter" idx="13"/>
          </p:nvPr>
        </p:nvSpPr>
        <p:spPr/>
        <p:txBody>
          <a:bodyPr/>
          <a:lstStyle/>
          <a:p>
            <a:pPr marL="0" marR="0" lvl="0" indent="0" algn="l" defTabSz="713232" rtl="0" eaLnBrk="1" fontAlgn="auto" latinLnBrk="0" hangingPunct="1">
              <a:lnSpc>
                <a:spcPct val="100000"/>
              </a:lnSpc>
              <a:spcBef>
                <a:spcPts val="0"/>
              </a:spcBef>
              <a:spcAft>
                <a:spcPts val="0"/>
              </a:spcAft>
              <a:buClrTx/>
              <a:buSzTx/>
              <a:buFontTx/>
              <a:buNone/>
              <a:tabLst/>
              <a:defRPr/>
            </a:pPr>
            <a:fld id="{05DD1DF0-DD4E-4B0C-B0FD-D16D9D2A9750}" type="slidenum">
              <a:rPr kumimoji="0" lang="en-US" sz="800" b="0" i="0" u="none" strike="noStrike" kern="1200" cap="none" spc="0" normalizeH="0" baseline="0" noProof="0" smtClean="0">
                <a:ln>
                  <a:noFill/>
                </a:ln>
                <a:solidFill>
                  <a:srgbClr val="323232"/>
                </a:solidFill>
                <a:effectLst/>
                <a:uLnTx/>
                <a:uFillTx/>
                <a:latin typeface="Arial"/>
                <a:ea typeface="+mn-ea"/>
                <a:cs typeface="+mn-cs"/>
              </a:rPr>
              <a:pPr marL="0" marR="0" lvl="0" indent="0" algn="l" defTabSz="713232"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a:ln>
                <a:noFill/>
              </a:ln>
              <a:solidFill>
                <a:srgbClr val="323232"/>
              </a:solidFill>
              <a:effectLst/>
              <a:uLnTx/>
              <a:uFillTx/>
              <a:latin typeface="Arial"/>
              <a:ea typeface="+mn-ea"/>
              <a:cs typeface="+mn-cs"/>
            </a:endParaRPr>
          </a:p>
        </p:txBody>
      </p:sp>
    </p:spTree>
    <p:extLst>
      <p:ext uri="{BB962C8B-B14F-4D97-AF65-F5344CB8AC3E}">
        <p14:creationId xmlns:p14="http://schemas.microsoft.com/office/powerpoint/2010/main" val="39854929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827584" y="2708920"/>
            <a:ext cx="8136904" cy="1440160"/>
          </a:xfrm>
        </p:spPr>
        <p:txBody>
          <a:bodyPr anchor="b"/>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smtClean="0"/>
              <a:t>Formatvorlage des Untertitelmasters durch Klicken bearbeiten</a:t>
            </a:r>
            <a:endParaRPr lang="en-US"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8" y="-27384"/>
            <a:ext cx="9143995" cy="2588375"/>
          </a:xfrm>
          <a:prstGeom prst="rect">
            <a:avLst/>
          </a:prstGeom>
        </p:spPr>
      </p:pic>
      <p:sp>
        <p:nvSpPr>
          <p:cNvPr id="8" name="Rechteck 7"/>
          <p:cNvSpPr/>
          <p:nvPr userDrawn="1"/>
        </p:nvSpPr>
        <p:spPr>
          <a:xfrm>
            <a:off x="0" y="6381328"/>
            <a:ext cx="914400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2560992"/>
            <a:ext cx="649727" cy="4297008"/>
          </a:xfrm>
          <a:prstGeom prst="rect">
            <a:avLst/>
          </a:prstGeom>
        </p:spPr>
      </p:pic>
      <p:sp>
        <p:nvSpPr>
          <p:cNvPr id="2" name="Titel 1"/>
          <p:cNvSpPr>
            <a:spLocks noGrp="1"/>
          </p:cNvSpPr>
          <p:nvPr>
            <p:ph type="ctrTitle"/>
          </p:nvPr>
        </p:nvSpPr>
        <p:spPr>
          <a:xfrm>
            <a:off x="2051720" y="1340769"/>
            <a:ext cx="6912768" cy="1220224"/>
          </a:xfrm>
        </p:spPr>
        <p:txBody>
          <a:bodyPr anchor="b"/>
          <a:lstStyle>
            <a:lvl1pPr algn="ctr">
              <a:defRPr sz="4000">
                <a:solidFill>
                  <a:srgbClr val="002060"/>
                </a:solidFill>
              </a:defRPr>
            </a:lvl1pPr>
          </a:lstStyle>
          <a:p>
            <a:r>
              <a:rPr lang="de-DE" dirty="0" smtClean="0"/>
              <a:t>Titelmasterformat durch Klicken bearbeiten</a:t>
            </a:r>
            <a:endParaRPr lang="en-US" dirty="0"/>
          </a:p>
        </p:txBody>
      </p:sp>
      <p:sp>
        <p:nvSpPr>
          <p:cNvPr id="11" name="Textplatzhalter 10"/>
          <p:cNvSpPr>
            <a:spLocks noGrp="1"/>
          </p:cNvSpPr>
          <p:nvPr>
            <p:ph type="body" sz="quarter" idx="10" hasCustomPrompt="1"/>
          </p:nvPr>
        </p:nvSpPr>
        <p:spPr>
          <a:xfrm>
            <a:off x="3851920" y="4293097"/>
            <a:ext cx="5112693" cy="2304554"/>
          </a:xfrm>
        </p:spPr>
        <p:txBody>
          <a:bodyPr>
            <a:noAutofit/>
          </a:bodyPr>
          <a:lstStyle>
            <a:lvl1pPr marL="0" indent="0" algn="r">
              <a:buNone/>
              <a:defRPr sz="1400" baseline="0">
                <a:solidFill>
                  <a:schemeClr val="bg1">
                    <a:lumMod val="50000"/>
                  </a:schemeClr>
                </a:solidFill>
              </a:defRPr>
            </a:lvl1pPr>
          </a:lstStyle>
          <a:p>
            <a:r>
              <a:rPr lang="en-US" dirty="0" err="1" smtClean="0">
                <a:solidFill>
                  <a:srgbClr val="000000"/>
                </a:solidFill>
              </a:rPr>
              <a:t>Kontaktinformationen</a:t>
            </a:r>
            <a:endParaRPr lang="en-US" dirty="0" smtClean="0">
              <a:solidFill>
                <a:srgbClr val="000000"/>
              </a:solidFill>
            </a:endParaRPr>
          </a:p>
          <a:p>
            <a:pPr lvl="0"/>
            <a:endParaRPr lang="de-DE" dirty="0"/>
          </a:p>
        </p:txBody>
      </p:sp>
    </p:spTree>
    <p:extLst>
      <p:ext uri="{BB962C8B-B14F-4D97-AF65-F5344CB8AC3E}">
        <p14:creationId xmlns:p14="http://schemas.microsoft.com/office/powerpoint/2010/main" val="3076337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r>
              <a:rPr lang="de-DE" smtClean="0"/>
              <a:t>30.03.2017</a:t>
            </a:r>
            <a:endParaRPr lang="en-US"/>
          </a:p>
        </p:txBody>
      </p:sp>
      <p:sp>
        <p:nvSpPr>
          <p:cNvPr id="5" name="Fußzeilenplatzhalter 4"/>
          <p:cNvSpPr>
            <a:spLocks noGrp="1"/>
          </p:cNvSpPr>
          <p:nvPr>
            <p:ph type="ftr" sz="quarter" idx="11"/>
          </p:nvPr>
        </p:nvSpPr>
        <p:spPr/>
        <p:txBody>
          <a:bodyPr/>
          <a:lstStyle/>
          <a:p>
            <a:r>
              <a:rPr lang="de-DE" smtClean="0"/>
              <a:t>Name | Nummer und Titel der Vorlesung</a:t>
            </a:r>
            <a:endParaRPr lang="en-US"/>
          </a:p>
        </p:txBody>
      </p:sp>
      <p:sp>
        <p:nvSpPr>
          <p:cNvPr id="6" name="Foliennummernplatzhalter 5"/>
          <p:cNvSpPr>
            <a:spLocks noGrp="1"/>
          </p:cNvSpPr>
          <p:nvPr>
            <p:ph type="sldNum" sz="quarter" idx="12"/>
          </p:nvPr>
        </p:nvSpPr>
        <p:spPr/>
        <p:txBody>
          <a:bodyPr/>
          <a:lstStyle/>
          <a:p>
            <a:fld id="{27F17F7B-33F1-4E6F-A975-90A68E9359C3}" type="slidenum">
              <a:rPr lang="en-US" smtClean="0"/>
              <a:t>‹Nr.›</a:t>
            </a:fld>
            <a:endParaRPr lang="en-US"/>
          </a:p>
        </p:txBody>
      </p:sp>
    </p:spTree>
    <p:extLst>
      <p:ext uri="{BB962C8B-B14F-4D97-AF65-F5344CB8AC3E}">
        <p14:creationId xmlns:p14="http://schemas.microsoft.com/office/powerpoint/2010/main" val="1327365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331024" y="692696"/>
            <a:ext cx="2057400" cy="5433467"/>
          </a:xfrm>
        </p:spPr>
        <p:txBody>
          <a:bodyPr vert="eaVert"/>
          <a:lstStyle/>
          <a:p>
            <a:r>
              <a:rPr lang="de-DE" dirty="0" smtClean="0"/>
              <a:t>Titelmasterformat durch Klicken bearbeiten</a:t>
            </a:r>
            <a:endParaRPr lang="en-US" dirty="0"/>
          </a:p>
        </p:txBody>
      </p:sp>
      <p:sp>
        <p:nvSpPr>
          <p:cNvPr id="3" name="Vertikaler Textplatzhalter 2"/>
          <p:cNvSpPr>
            <a:spLocks noGrp="1"/>
          </p:cNvSpPr>
          <p:nvPr>
            <p:ph type="body" orient="vert" idx="1"/>
          </p:nvPr>
        </p:nvSpPr>
        <p:spPr>
          <a:xfrm>
            <a:off x="158824" y="692696"/>
            <a:ext cx="6019800" cy="5433467"/>
          </a:xfrm>
        </p:spPr>
        <p:txBody>
          <a:bodyPr vert="eaVert"/>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umsplatzhalter 3"/>
          <p:cNvSpPr>
            <a:spLocks noGrp="1"/>
          </p:cNvSpPr>
          <p:nvPr>
            <p:ph type="dt" sz="half" idx="10"/>
          </p:nvPr>
        </p:nvSpPr>
        <p:spPr/>
        <p:txBody>
          <a:bodyPr/>
          <a:lstStyle/>
          <a:p>
            <a:r>
              <a:rPr lang="de-DE" smtClean="0"/>
              <a:t>30.03.2017</a:t>
            </a:r>
            <a:endParaRPr lang="en-US"/>
          </a:p>
        </p:txBody>
      </p:sp>
      <p:sp>
        <p:nvSpPr>
          <p:cNvPr id="5" name="Fußzeilenplatzhalter 4"/>
          <p:cNvSpPr>
            <a:spLocks noGrp="1"/>
          </p:cNvSpPr>
          <p:nvPr>
            <p:ph type="ftr" sz="quarter" idx="11"/>
          </p:nvPr>
        </p:nvSpPr>
        <p:spPr/>
        <p:txBody>
          <a:bodyPr/>
          <a:lstStyle/>
          <a:p>
            <a:r>
              <a:rPr lang="de-DE" smtClean="0"/>
              <a:t>Name | Nummer und Titel der Vorlesung</a:t>
            </a:r>
            <a:endParaRPr lang="en-US"/>
          </a:p>
        </p:txBody>
      </p:sp>
      <p:sp>
        <p:nvSpPr>
          <p:cNvPr id="6" name="Foliennummernplatzhalter 5"/>
          <p:cNvSpPr>
            <a:spLocks noGrp="1"/>
          </p:cNvSpPr>
          <p:nvPr>
            <p:ph type="sldNum" sz="quarter" idx="12"/>
          </p:nvPr>
        </p:nvSpPr>
        <p:spPr/>
        <p:txBody>
          <a:bodyPr/>
          <a:lstStyle/>
          <a:p>
            <a:fld id="{27F17F7B-33F1-4E6F-A975-90A68E9359C3}" type="slidenum">
              <a:rPr lang="en-US" smtClean="0"/>
              <a:t>‹Nr.›</a:t>
            </a:fld>
            <a:endParaRPr lang="en-US"/>
          </a:p>
        </p:txBody>
      </p:sp>
    </p:spTree>
    <p:extLst>
      <p:ext uri="{BB962C8B-B14F-4D97-AF65-F5344CB8AC3E}">
        <p14:creationId xmlns:p14="http://schemas.microsoft.com/office/powerpoint/2010/main" val="1582899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9" name="Bildplatzhalter 8"/>
          <p:cNvSpPr>
            <a:spLocks noGrp="1"/>
          </p:cNvSpPr>
          <p:nvPr>
            <p:ph type="pic" sz="quarter" idx="10"/>
          </p:nvPr>
        </p:nvSpPr>
        <p:spPr>
          <a:xfrm>
            <a:off x="0" y="1657351"/>
            <a:ext cx="9144000" cy="5202810"/>
          </a:xfrm>
          <a:solidFill>
            <a:schemeClr val="bg1">
              <a:lumMod val="85000"/>
            </a:schemeClr>
          </a:solidFill>
        </p:spPr>
        <p:txBody>
          <a:bodyPr lIns="72000"/>
          <a:lstStyle>
            <a:lvl1pPr marL="0" indent="0">
              <a:buNone/>
              <a:defRPr/>
            </a:lvl1pPr>
          </a:lstStyle>
          <a:p>
            <a:r>
              <a:rPr lang="de-DE" dirty="0" smtClean="0"/>
              <a:t>Bild durch Klicken auf Symbol hinzufügen</a:t>
            </a:r>
            <a:endParaRPr lang="en-US" dirty="0"/>
          </a:p>
        </p:txBody>
      </p:sp>
      <p:sp>
        <p:nvSpPr>
          <p:cNvPr id="2" name="Title 1"/>
          <p:cNvSpPr>
            <a:spLocks noGrp="1"/>
          </p:cNvSpPr>
          <p:nvPr>
            <p:ph type="ctrTitle" hasCustomPrompt="1"/>
          </p:nvPr>
        </p:nvSpPr>
        <p:spPr>
          <a:xfrm>
            <a:off x="4578970" y="1439632"/>
            <a:ext cx="4320000" cy="4320000"/>
          </a:xfrm>
          <a:prstGeom prst="ellipse">
            <a:avLst/>
          </a:prstGeom>
          <a:solidFill>
            <a:schemeClr val="tx1"/>
          </a:solidFill>
        </p:spPr>
        <p:txBody>
          <a:bodyPr wrap="square" lIns="0" tIns="0" rIns="0" bIns="1260000" anchor="b" anchorCtr="0">
            <a:noAutofit/>
          </a:bodyPr>
          <a:lstStyle>
            <a:lvl1pPr marL="0" indent="0" algn="l">
              <a:lnSpc>
                <a:spcPct val="90000"/>
              </a:lnSpc>
              <a:defRPr sz="2880" b="1" baseline="0">
                <a:solidFill>
                  <a:schemeClr val="bg1"/>
                </a:solidFill>
              </a:defRPr>
            </a:lvl1pPr>
          </a:lstStyle>
          <a:p>
            <a:r>
              <a:rPr lang="de-DE" dirty="0" smtClean="0"/>
              <a:t>Titel durch Klicken </a:t>
            </a:r>
            <a:br>
              <a:rPr lang="de-DE" dirty="0" smtClean="0"/>
            </a:br>
            <a:r>
              <a:rPr lang="de-DE" dirty="0" smtClean="0"/>
              <a:t>hinzufügen</a:t>
            </a:r>
            <a:endParaRPr lang="de-DE" dirty="0"/>
          </a:p>
        </p:txBody>
      </p:sp>
      <p:sp>
        <p:nvSpPr>
          <p:cNvPr id="3" name="Subtitle 2"/>
          <p:cNvSpPr>
            <a:spLocks noGrp="1"/>
          </p:cNvSpPr>
          <p:nvPr>
            <p:ph type="subTitle" idx="1" hasCustomPrompt="1"/>
          </p:nvPr>
        </p:nvSpPr>
        <p:spPr>
          <a:xfrm>
            <a:off x="5210141" y="4345920"/>
            <a:ext cx="3240688" cy="514080"/>
          </a:xfrm>
        </p:spPr>
        <p:txBody>
          <a:bodyPr lIns="0" tIns="0" rIns="0" bIns="0">
            <a:normAutofit/>
          </a:bodyPr>
          <a:lstStyle>
            <a:lvl1pPr marL="0" indent="0" algn="l">
              <a:lnSpc>
                <a:spcPct val="100000"/>
              </a:lnSpc>
              <a:buNone/>
              <a:defRPr sz="1440">
                <a:solidFill>
                  <a:schemeClr val="bg1"/>
                </a:solidFill>
              </a:defRPr>
            </a:lvl1pPr>
            <a:lvl2pPr marL="342874" indent="0" algn="ctr">
              <a:buNone/>
              <a:defRPr sz="1500"/>
            </a:lvl2pPr>
            <a:lvl3pPr marL="685745" indent="0" algn="ctr">
              <a:buNone/>
              <a:defRPr sz="1350"/>
            </a:lvl3pPr>
            <a:lvl4pPr marL="1028618" indent="0" algn="ctr">
              <a:buNone/>
              <a:defRPr sz="1200"/>
            </a:lvl4pPr>
            <a:lvl5pPr marL="1371490" indent="0" algn="ctr">
              <a:buNone/>
              <a:defRPr sz="1200"/>
            </a:lvl5pPr>
            <a:lvl6pPr marL="1714363" indent="0" algn="ctr">
              <a:buNone/>
              <a:defRPr sz="1200"/>
            </a:lvl6pPr>
            <a:lvl7pPr marL="2057234" indent="0" algn="ctr">
              <a:buNone/>
              <a:defRPr sz="1200"/>
            </a:lvl7pPr>
            <a:lvl8pPr marL="2400108" indent="0" algn="ctr">
              <a:buNone/>
              <a:defRPr sz="1200"/>
            </a:lvl8pPr>
            <a:lvl9pPr marL="2742982" indent="0" algn="ctr">
              <a:buNone/>
              <a:defRPr sz="1200"/>
            </a:lvl9pPr>
          </a:lstStyle>
          <a:p>
            <a:r>
              <a:rPr lang="de-DE" dirty="0" smtClean="0"/>
              <a:t>Name des Vortragenden durch Klicken bearbeiten</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605" y="413433"/>
            <a:ext cx="2468240" cy="518398"/>
          </a:xfrm>
          <a:prstGeom prst="rect">
            <a:avLst/>
          </a:prstGeom>
        </p:spPr>
      </p:pic>
      <p:sp>
        <p:nvSpPr>
          <p:cNvPr id="8" name="Textplatzhalter 9"/>
          <p:cNvSpPr>
            <a:spLocks noGrp="1"/>
          </p:cNvSpPr>
          <p:nvPr>
            <p:ph type="body" sz="quarter" idx="13" hasCustomPrompt="1"/>
          </p:nvPr>
        </p:nvSpPr>
        <p:spPr>
          <a:xfrm>
            <a:off x="1113633" y="777600"/>
            <a:ext cx="3561913" cy="580108"/>
          </a:xfrm>
        </p:spPr>
        <p:txBody>
          <a:bodyPr/>
          <a:lstStyle>
            <a:lvl1pPr marL="0" indent="0">
              <a:lnSpc>
                <a:spcPct val="100000"/>
              </a:lnSpc>
              <a:spcBef>
                <a:spcPts val="1440"/>
              </a:spcBef>
              <a:buFontTx/>
              <a:buNone/>
              <a:defRPr sz="1200" baseline="0"/>
            </a:lvl1pPr>
          </a:lstStyle>
          <a:p>
            <a:pPr lvl="0"/>
            <a:r>
              <a:rPr lang="de-DE" dirty="0" smtClean="0"/>
              <a:t>Institut für Kernenergetik</a:t>
            </a:r>
            <a:br>
              <a:rPr lang="de-DE" dirty="0" smtClean="0"/>
            </a:br>
            <a:r>
              <a:rPr lang="de-DE" dirty="0" smtClean="0"/>
              <a:t>und Energiesysteme</a:t>
            </a:r>
            <a:endParaRPr lang="de-DE" dirty="0"/>
          </a:p>
        </p:txBody>
      </p:sp>
      <p:sp>
        <p:nvSpPr>
          <p:cNvPr id="13" name="Ellipse 12"/>
          <p:cNvSpPr/>
          <p:nvPr userDrawn="1"/>
        </p:nvSpPr>
        <p:spPr>
          <a:xfrm>
            <a:off x="7164061" y="4885237"/>
            <a:ext cx="1512000" cy="151200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smtClean="0"/>
          </a:p>
        </p:txBody>
      </p:sp>
      <p:pic>
        <p:nvPicPr>
          <p:cNvPr id="14" name="Picture 2" descr="D:\Documents\Organisatorisches\Corporate Identity\Alt\Logo\Logo6\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60087" y="5375828"/>
            <a:ext cx="1119949" cy="53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4396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6" y="1657350"/>
            <a:ext cx="8207375" cy="4450080"/>
          </a:xfrm>
        </p:spPr>
        <p:txBody>
          <a:bodyPr/>
          <a:lstStyle>
            <a:lvl1pPr>
              <a:buClr>
                <a:schemeClr val="accent2"/>
              </a:buClr>
              <a:defRPr sz="1920"/>
            </a:lvl1pPr>
            <a:lvl2pPr>
              <a:buClr>
                <a:schemeClr val="accent2"/>
              </a:buClr>
              <a:defRPr sz="1920"/>
            </a:lvl2pPr>
            <a:lvl3pPr>
              <a:buClr>
                <a:schemeClr val="accent2"/>
              </a:buClr>
              <a:defRPr sz="1680"/>
            </a:lvl3pPr>
            <a:lvl4pPr>
              <a:buClr>
                <a:schemeClr val="accent2"/>
              </a:buClr>
              <a:defRPr sz="1680"/>
            </a:lvl4pPr>
            <a:lvl5pPr>
              <a:buClr>
                <a:schemeClr val="accent2"/>
              </a:buClr>
              <a:defRPr sz="168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Date Placeholder 3"/>
          <p:cNvSpPr>
            <a:spLocks noGrp="1"/>
          </p:cNvSpPr>
          <p:nvPr>
            <p:ph type="dt" sz="half" idx="10"/>
          </p:nvPr>
        </p:nvSpPr>
        <p:spPr/>
        <p:txBody>
          <a:bodyPr/>
          <a:lstStyle/>
          <a:p>
            <a:r>
              <a:rPr lang="de-DE" dirty="0" smtClean="0"/>
              <a:t>20.01.2016</a:t>
            </a:r>
            <a:endParaRPr lang="de-DE" dirty="0"/>
          </a:p>
        </p:txBody>
      </p:sp>
      <p:sp>
        <p:nvSpPr>
          <p:cNvPr id="5" name="Footer Placeholder 4"/>
          <p:cNvSpPr>
            <a:spLocks noGrp="1"/>
          </p:cNvSpPr>
          <p:nvPr>
            <p:ph type="ftr" sz="quarter" idx="11"/>
          </p:nvPr>
        </p:nvSpPr>
        <p:spPr/>
        <p:txBody>
          <a:bodyPr/>
          <a:lstStyle/>
          <a:p>
            <a:r>
              <a:rPr lang="de-DE" dirty="0" smtClean="0"/>
              <a:t>Universität Stuttgart – Institut für Kernenergetik und Energiesysteme</a:t>
            </a:r>
            <a:endParaRPr lang="de-DE" dirty="0"/>
          </a:p>
        </p:txBody>
      </p:sp>
      <p:sp>
        <p:nvSpPr>
          <p:cNvPr id="6" name="Slide Number Placeholder 5"/>
          <p:cNvSpPr>
            <a:spLocks noGrp="1"/>
          </p:cNvSpPr>
          <p:nvPr>
            <p:ph type="sldNum" sz="quarter" idx="12"/>
          </p:nvPr>
        </p:nvSpPr>
        <p:spPr/>
        <p:txBody>
          <a:bodyPr/>
          <a:lstStyle/>
          <a:p>
            <a:fld id="{9E82CC3C-1DC0-4FDA-9590-6CC506AB67F8}" type="slidenum">
              <a:rPr lang="de-DE" smtClean="0"/>
              <a:t>‹Nr.›</a:t>
            </a:fld>
            <a:endParaRPr lang="de-DE" dirty="0"/>
          </a:p>
        </p:txBody>
      </p:sp>
      <p:sp>
        <p:nvSpPr>
          <p:cNvPr id="8" name="Textplatzhalter 7"/>
          <p:cNvSpPr>
            <a:spLocks noGrp="1"/>
          </p:cNvSpPr>
          <p:nvPr>
            <p:ph type="body" sz="quarter" idx="13" hasCustomPrompt="1"/>
          </p:nvPr>
        </p:nvSpPr>
        <p:spPr>
          <a:xfrm>
            <a:off x="468000" y="859687"/>
            <a:ext cx="8208000" cy="331470"/>
          </a:xfrm>
        </p:spPr>
        <p:txBody>
          <a:bodyPr lIns="0" tIns="0" rIns="0" bIns="0"/>
          <a:lstStyle>
            <a:lvl1pPr marL="0" indent="0">
              <a:buNone/>
              <a:defRPr sz="2160" baseline="0"/>
            </a:lvl1pPr>
          </a:lstStyle>
          <a:p>
            <a:pPr lvl="0"/>
            <a:r>
              <a:rPr lang="de-DE" dirty="0" smtClean="0"/>
              <a:t>Untertitel durch Klicken bearbeiten</a:t>
            </a:r>
          </a:p>
        </p:txBody>
      </p:sp>
      <p:sp>
        <p:nvSpPr>
          <p:cNvPr id="9" name="Titel 8"/>
          <p:cNvSpPr>
            <a:spLocks noGrp="1"/>
          </p:cNvSpPr>
          <p:nvPr>
            <p:ph type="title"/>
          </p:nvPr>
        </p:nvSpPr>
        <p:spPr/>
        <p:txBody>
          <a:bodyPr/>
          <a:lstStyle/>
          <a:p>
            <a:r>
              <a:rPr lang="de-DE" smtClean="0"/>
              <a:t>Titelmasterformat durch Klicken bearbeiten</a:t>
            </a:r>
            <a:endParaRPr lang="de-DE" dirty="0"/>
          </a:p>
        </p:txBody>
      </p:sp>
    </p:spTree>
    <p:extLst>
      <p:ext uri="{BB962C8B-B14F-4D97-AF65-F5344CB8AC3E}">
        <p14:creationId xmlns:p14="http://schemas.microsoft.com/office/powerpoint/2010/main" val="28156566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itat Layout">
    <p:spTree>
      <p:nvGrpSpPr>
        <p:cNvPr id="1" name=""/>
        <p:cNvGrpSpPr/>
        <p:nvPr/>
      </p:nvGrpSpPr>
      <p:grpSpPr>
        <a:xfrm>
          <a:off x="0" y="0"/>
          <a:ext cx="0" cy="0"/>
          <a:chOff x="0" y="0"/>
          <a:chExt cx="0" cy="0"/>
        </a:xfrm>
      </p:grpSpPr>
      <p:sp>
        <p:nvSpPr>
          <p:cNvPr id="10" name="object 2"/>
          <p:cNvSpPr/>
          <p:nvPr userDrawn="1"/>
        </p:nvSpPr>
        <p:spPr>
          <a:xfrm>
            <a:off x="272126" y="-136026"/>
            <a:ext cx="8128650" cy="5415992"/>
          </a:xfrm>
          <a:custGeom>
            <a:avLst/>
            <a:gdLst/>
            <a:ahLst/>
            <a:cxnLst/>
            <a:rect l="l" t="t" r="r" b="b"/>
            <a:pathLst>
              <a:path w="7198359" h="4796155">
                <a:moveTo>
                  <a:pt x="6992384" y="0"/>
                </a:moveTo>
                <a:lnTo>
                  <a:pt x="205721" y="0"/>
                </a:lnTo>
                <a:lnTo>
                  <a:pt x="183482" y="58947"/>
                </a:lnTo>
                <a:lnTo>
                  <a:pt x="104598" y="331632"/>
                </a:lnTo>
                <a:lnTo>
                  <a:pt x="47105" y="612741"/>
                </a:lnTo>
                <a:lnTo>
                  <a:pt x="11930" y="901348"/>
                </a:lnTo>
                <a:lnTo>
                  <a:pt x="0" y="1196526"/>
                </a:lnTo>
                <a:lnTo>
                  <a:pt x="11930" y="1491704"/>
                </a:lnTo>
                <a:lnTo>
                  <a:pt x="47105" y="1780311"/>
                </a:lnTo>
                <a:lnTo>
                  <a:pt x="104598" y="2061420"/>
                </a:lnTo>
                <a:lnTo>
                  <a:pt x="183482" y="2334105"/>
                </a:lnTo>
                <a:lnTo>
                  <a:pt x="282831" y="2597440"/>
                </a:lnTo>
                <a:lnTo>
                  <a:pt x="401719" y="2850498"/>
                </a:lnTo>
                <a:lnTo>
                  <a:pt x="539220" y="3092354"/>
                </a:lnTo>
                <a:lnTo>
                  <a:pt x="694408" y="3322080"/>
                </a:lnTo>
                <a:lnTo>
                  <a:pt x="866356" y="3538751"/>
                </a:lnTo>
                <a:lnTo>
                  <a:pt x="1054138" y="3741441"/>
                </a:lnTo>
                <a:lnTo>
                  <a:pt x="1256827" y="3929223"/>
                </a:lnTo>
                <a:lnTo>
                  <a:pt x="1473498" y="4101171"/>
                </a:lnTo>
                <a:lnTo>
                  <a:pt x="1703225" y="4256358"/>
                </a:lnTo>
                <a:lnTo>
                  <a:pt x="1945080" y="4393859"/>
                </a:lnTo>
                <a:lnTo>
                  <a:pt x="2198139" y="4512748"/>
                </a:lnTo>
                <a:lnTo>
                  <a:pt x="2461473" y="4612097"/>
                </a:lnTo>
                <a:lnTo>
                  <a:pt x="2734158" y="4690981"/>
                </a:lnTo>
                <a:lnTo>
                  <a:pt x="3015267" y="4748474"/>
                </a:lnTo>
                <a:lnTo>
                  <a:pt x="3303874" y="4783648"/>
                </a:lnTo>
                <a:lnTo>
                  <a:pt x="3599053" y="4795579"/>
                </a:lnTo>
                <a:lnTo>
                  <a:pt x="3894231" y="4783648"/>
                </a:lnTo>
                <a:lnTo>
                  <a:pt x="4182838" y="4748474"/>
                </a:lnTo>
                <a:lnTo>
                  <a:pt x="4463947" y="4690981"/>
                </a:lnTo>
                <a:lnTo>
                  <a:pt x="4736632" y="4612097"/>
                </a:lnTo>
                <a:lnTo>
                  <a:pt x="4999966" y="4512748"/>
                </a:lnTo>
                <a:lnTo>
                  <a:pt x="5253025" y="4393859"/>
                </a:lnTo>
                <a:lnTo>
                  <a:pt x="5494880" y="4256358"/>
                </a:lnTo>
                <a:lnTo>
                  <a:pt x="5724607" y="4101171"/>
                </a:lnTo>
                <a:lnTo>
                  <a:pt x="5941278" y="3929223"/>
                </a:lnTo>
                <a:lnTo>
                  <a:pt x="6143967" y="3741441"/>
                </a:lnTo>
                <a:lnTo>
                  <a:pt x="6331749" y="3538751"/>
                </a:lnTo>
                <a:lnTo>
                  <a:pt x="6503697" y="3322080"/>
                </a:lnTo>
                <a:lnTo>
                  <a:pt x="6658885" y="3092354"/>
                </a:lnTo>
                <a:lnTo>
                  <a:pt x="6796386" y="2850498"/>
                </a:lnTo>
                <a:lnTo>
                  <a:pt x="6915274" y="2597440"/>
                </a:lnTo>
                <a:lnTo>
                  <a:pt x="7014623" y="2334105"/>
                </a:lnTo>
                <a:lnTo>
                  <a:pt x="7093507" y="2061420"/>
                </a:lnTo>
                <a:lnTo>
                  <a:pt x="7151000" y="1780311"/>
                </a:lnTo>
                <a:lnTo>
                  <a:pt x="7186175" y="1491704"/>
                </a:lnTo>
                <a:lnTo>
                  <a:pt x="7198106" y="1196526"/>
                </a:lnTo>
                <a:lnTo>
                  <a:pt x="7186175" y="901348"/>
                </a:lnTo>
                <a:lnTo>
                  <a:pt x="7151000" y="612741"/>
                </a:lnTo>
                <a:lnTo>
                  <a:pt x="7093507" y="331632"/>
                </a:lnTo>
                <a:lnTo>
                  <a:pt x="7014623" y="58947"/>
                </a:lnTo>
                <a:lnTo>
                  <a:pt x="6992384" y="0"/>
                </a:lnTo>
                <a:close/>
              </a:path>
            </a:pathLst>
          </a:custGeom>
          <a:solidFill>
            <a:srgbClr val="323232"/>
          </a:solidFill>
          <a:ln>
            <a:solidFill>
              <a:schemeClr val="accent3"/>
            </a:solidFill>
          </a:ln>
        </p:spPr>
        <p:txBody>
          <a:bodyPr wrap="square" lIns="0" tIns="0" rIns="0" bIns="0" rtlCol="0"/>
          <a:lstStyle/>
          <a:p>
            <a:pPr>
              <a:lnSpc>
                <a:spcPct val="120000"/>
              </a:lnSpc>
            </a:pPr>
            <a:endParaRPr lang="de-DE" sz="2160" dirty="0"/>
          </a:p>
        </p:txBody>
      </p:sp>
      <p:sp>
        <p:nvSpPr>
          <p:cNvPr id="13" name="object 3"/>
          <p:cNvSpPr/>
          <p:nvPr userDrawn="1"/>
        </p:nvSpPr>
        <p:spPr>
          <a:xfrm>
            <a:off x="5723469" y="3644104"/>
            <a:ext cx="2170261" cy="2170261"/>
          </a:xfrm>
          <a:custGeom>
            <a:avLst/>
            <a:gdLst/>
            <a:ahLst/>
            <a:cxnLst/>
            <a:rect l="l" t="t" r="r" b="b"/>
            <a:pathLst>
              <a:path w="2049145" h="2049145">
                <a:moveTo>
                  <a:pt x="1024432" y="0"/>
                </a:moveTo>
                <a:lnTo>
                  <a:pt x="940414" y="3395"/>
                </a:lnTo>
                <a:lnTo>
                  <a:pt x="858266" y="13407"/>
                </a:lnTo>
                <a:lnTo>
                  <a:pt x="778251" y="29772"/>
                </a:lnTo>
                <a:lnTo>
                  <a:pt x="700635" y="52225"/>
                </a:lnTo>
                <a:lnTo>
                  <a:pt x="625679" y="80504"/>
                </a:lnTo>
                <a:lnTo>
                  <a:pt x="553649" y="114344"/>
                </a:lnTo>
                <a:lnTo>
                  <a:pt x="484808" y="153482"/>
                </a:lnTo>
                <a:lnTo>
                  <a:pt x="419418" y="197654"/>
                </a:lnTo>
                <a:lnTo>
                  <a:pt x="357745" y="246597"/>
                </a:lnTo>
                <a:lnTo>
                  <a:pt x="300051" y="300047"/>
                </a:lnTo>
                <a:lnTo>
                  <a:pt x="246601" y="357740"/>
                </a:lnTo>
                <a:lnTo>
                  <a:pt x="197657" y="419413"/>
                </a:lnTo>
                <a:lnTo>
                  <a:pt x="153485" y="484802"/>
                </a:lnTo>
                <a:lnTo>
                  <a:pt x="114346" y="553644"/>
                </a:lnTo>
                <a:lnTo>
                  <a:pt x="80505" y="625674"/>
                </a:lnTo>
                <a:lnTo>
                  <a:pt x="52226" y="700630"/>
                </a:lnTo>
                <a:lnTo>
                  <a:pt x="29773" y="778247"/>
                </a:lnTo>
                <a:lnTo>
                  <a:pt x="13408" y="858262"/>
                </a:lnTo>
                <a:lnTo>
                  <a:pt x="3396" y="940412"/>
                </a:lnTo>
                <a:lnTo>
                  <a:pt x="0" y="1024432"/>
                </a:lnTo>
                <a:lnTo>
                  <a:pt x="3396" y="1108453"/>
                </a:lnTo>
                <a:lnTo>
                  <a:pt x="13408" y="1190602"/>
                </a:lnTo>
                <a:lnTo>
                  <a:pt x="29773" y="1270617"/>
                </a:lnTo>
                <a:lnTo>
                  <a:pt x="52226" y="1348235"/>
                </a:lnTo>
                <a:lnTo>
                  <a:pt x="80505" y="1423190"/>
                </a:lnTo>
                <a:lnTo>
                  <a:pt x="114346" y="1495221"/>
                </a:lnTo>
                <a:lnTo>
                  <a:pt x="153485" y="1564063"/>
                </a:lnTo>
                <a:lnTo>
                  <a:pt x="197657" y="1629452"/>
                </a:lnTo>
                <a:lnTo>
                  <a:pt x="246601" y="1691125"/>
                </a:lnTo>
                <a:lnTo>
                  <a:pt x="300051" y="1748818"/>
                </a:lnTo>
                <a:lnTo>
                  <a:pt x="357745" y="1802268"/>
                </a:lnTo>
                <a:lnTo>
                  <a:pt x="419418" y="1851211"/>
                </a:lnTo>
                <a:lnTo>
                  <a:pt x="484808" y="1895383"/>
                </a:lnTo>
                <a:lnTo>
                  <a:pt x="553649" y="1934521"/>
                </a:lnTo>
                <a:lnTo>
                  <a:pt x="625679" y="1968361"/>
                </a:lnTo>
                <a:lnTo>
                  <a:pt x="700635" y="1996639"/>
                </a:lnTo>
                <a:lnTo>
                  <a:pt x="778251" y="2019093"/>
                </a:lnTo>
                <a:lnTo>
                  <a:pt x="858266" y="2035457"/>
                </a:lnTo>
                <a:lnTo>
                  <a:pt x="940414" y="2045469"/>
                </a:lnTo>
                <a:lnTo>
                  <a:pt x="1024432" y="2048865"/>
                </a:lnTo>
                <a:lnTo>
                  <a:pt x="1108453" y="2045469"/>
                </a:lnTo>
                <a:lnTo>
                  <a:pt x="1190602" y="2035457"/>
                </a:lnTo>
                <a:lnTo>
                  <a:pt x="1270617" y="2019093"/>
                </a:lnTo>
                <a:lnTo>
                  <a:pt x="1348235" y="1996639"/>
                </a:lnTo>
                <a:lnTo>
                  <a:pt x="1423190" y="1968361"/>
                </a:lnTo>
                <a:lnTo>
                  <a:pt x="1495221" y="1934521"/>
                </a:lnTo>
                <a:lnTo>
                  <a:pt x="1564063" y="1895383"/>
                </a:lnTo>
                <a:lnTo>
                  <a:pt x="1629452" y="1851211"/>
                </a:lnTo>
                <a:lnTo>
                  <a:pt x="1691125" y="1802268"/>
                </a:lnTo>
                <a:lnTo>
                  <a:pt x="1748818" y="1748818"/>
                </a:lnTo>
                <a:lnTo>
                  <a:pt x="1802268" y="1691125"/>
                </a:lnTo>
                <a:lnTo>
                  <a:pt x="1851211" y="1629452"/>
                </a:lnTo>
                <a:lnTo>
                  <a:pt x="1895383" y="1564063"/>
                </a:lnTo>
                <a:lnTo>
                  <a:pt x="1934521" y="1495221"/>
                </a:lnTo>
                <a:lnTo>
                  <a:pt x="1968361" y="1423190"/>
                </a:lnTo>
                <a:lnTo>
                  <a:pt x="1996639" y="1348235"/>
                </a:lnTo>
                <a:lnTo>
                  <a:pt x="2019093" y="1270617"/>
                </a:lnTo>
                <a:lnTo>
                  <a:pt x="2035457" y="1190602"/>
                </a:lnTo>
                <a:lnTo>
                  <a:pt x="2045469" y="1108453"/>
                </a:lnTo>
                <a:lnTo>
                  <a:pt x="2048865" y="1024432"/>
                </a:lnTo>
                <a:lnTo>
                  <a:pt x="2045469" y="940412"/>
                </a:lnTo>
                <a:lnTo>
                  <a:pt x="2035457" y="858262"/>
                </a:lnTo>
                <a:lnTo>
                  <a:pt x="2019093" y="778247"/>
                </a:lnTo>
                <a:lnTo>
                  <a:pt x="1996639" y="700630"/>
                </a:lnTo>
                <a:lnTo>
                  <a:pt x="1968361" y="625674"/>
                </a:lnTo>
                <a:lnTo>
                  <a:pt x="1934521" y="553644"/>
                </a:lnTo>
                <a:lnTo>
                  <a:pt x="1895383" y="484802"/>
                </a:lnTo>
                <a:lnTo>
                  <a:pt x="1851211" y="419413"/>
                </a:lnTo>
                <a:lnTo>
                  <a:pt x="1802268" y="357740"/>
                </a:lnTo>
                <a:lnTo>
                  <a:pt x="1748818" y="300047"/>
                </a:lnTo>
                <a:lnTo>
                  <a:pt x="1691125" y="246597"/>
                </a:lnTo>
                <a:lnTo>
                  <a:pt x="1629452" y="197654"/>
                </a:lnTo>
                <a:lnTo>
                  <a:pt x="1564063" y="153482"/>
                </a:lnTo>
                <a:lnTo>
                  <a:pt x="1495221" y="114344"/>
                </a:lnTo>
                <a:lnTo>
                  <a:pt x="1423190" y="80504"/>
                </a:lnTo>
                <a:lnTo>
                  <a:pt x="1348235" y="52225"/>
                </a:lnTo>
                <a:lnTo>
                  <a:pt x="1270617" y="29772"/>
                </a:lnTo>
                <a:lnTo>
                  <a:pt x="1190602" y="13407"/>
                </a:lnTo>
                <a:lnTo>
                  <a:pt x="1108453" y="3395"/>
                </a:lnTo>
                <a:lnTo>
                  <a:pt x="1024432" y="0"/>
                </a:lnTo>
                <a:close/>
              </a:path>
            </a:pathLst>
          </a:custGeom>
          <a:solidFill>
            <a:srgbClr val="FFFFFF"/>
          </a:solidFill>
        </p:spPr>
        <p:txBody>
          <a:bodyPr wrap="square" lIns="0" tIns="0" rIns="0" bIns="0" rtlCol="0"/>
          <a:lstStyle/>
          <a:p>
            <a:endParaRPr lang="de-DE" sz="2160" dirty="0"/>
          </a:p>
        </p:txBody>
      </p:sp>
      <p:sp>
        <p:nvSpPr>
          <p:cNvPr id="14" name="object 8"/>
          <p:cNvSpPr txBox="1"/>
          <p:nvPr userDrawn="1"/>
        </p:nvSpPr>
        <p:spPr>
          <a:xfrm>
            <a:off x="6031358" y="1702367"/>
            <a:ext cx="1554480" cy="3680495"/>
          </a:xfrm>
          <a:prstGeom prst="rect">
            <a:avLst/>
          </a:prstGeom>
        </p:spPr>
        <p:txBody>
          <a:bodyPr vert="horz" wrap="square" lIns="0" tIns="0" rIns="0" bIns="0" rtlCol="0">
            <a:spAutoFit/>
          </a:bodyPr>
          <a:lstStyle/>
          <a:p>
            <a:pPr marL="15240">
              <a:lnSpc>
                <a:spcPts val="28674"/>
              </a:lnSpc>
            </a:pPr>
            <a:r>
              <a:rPr lang="de-DE" sz="24000" b="1" dirty="0" smtClean="0">
                <a:solidFill>
                  <a:srgbClr val="BFBFBF"/>
                </a:solidFill>
                <a:latin typeface="Arial"/>
                <a:cs typeface="Arial"/>
              </a:rPr>
              <a:t>„</a:t>
            </a:r>
            <a:endParaRPr lang="de-DE" sz="24000" dirty="0">
              <a:latin typeface="Arial"/>
              <a:cs typeface="Arial"/>
            </a:endParaRPr>
          </a:p>
        </p:txBody>
      </p:sp>
      <p:sp>
        <p:nvSpPr>
          <p:cNvPr id="9" name="Textplatzhalter 8"/>
          <p:cNvSpPr>
            <a:spLocks noGrp="1"/>
          </p:cNvSpPr>
          <p:nvPr>
            <p:ph type="body" sz="quarter" idx="13" hasCustomPrompt="1"/>
          </p:nvPr>
        </p:nvSpPr>
        <p:spPr>
          <a:xfrm>
            <a:off x="1695602" y="1123200"/>
            <a:ext cx="5290750" cy="2222731"/>
          </a:xfrm>
        </p:spPr>
        <p:txBody>
          <a:bodyPr anchor="b" anchorCtr="0"/>
          <a:lstStyle>
            <a:lvl1pPr marL="0" indent="0">
              <a:lnSpc>
                <a:spcPct val="90000"/>
              </a:lnSpc>
              <a:spcBef>
                <a:spcPts val="0"/>
              </a:spcBef>
              <a:buNone/>
              <a:defRPr sz="3600" b="1" baseline="0">
                <a:solidFill>
                  <a:schemeClr val="bg1"/>
                </a:solidFill>
              </a:defRPr>
            </a:lvl1pPr>
            <a:lvl2pPr>
              <a:defRPr sz="3400" b="1">
                <a:solidFill>
                  <a:schemeClr val="bg1"/>
                </a:solidFill>
              </a:defRPr>
            </a:lvl2pPr>
            <a:lvl3pPr>
              <a:defRPr sz="3400" b="1">
                <a:solidFill>
                  <a:schemeClr val="bg1"/>
                </a:solidFill>
              </a:defRPr>
            </a:lvl3pPr>
            <a:lvl4pPr>
              <a:defRPr sz="3400" b="1">
                <a:solidFill>
                  <a:schemeClr val="bg1"/>
                </a:solidFill>
              </a:defRPr>
            </a:lvl4pPr>
            <a:lvl5pPr>
              <a:defRPr sz="3400" b="1">
                <a:solidFill>
                  <a:schemeClr val="bg1"/>
                </a:solidFill>
              </a:defRPr>
            </a:lvl5pPr>
          </a:lstStyle>
          <a:p>
            <a:pPr lvl="0"/>
            <a:r>
              <a:rPr lang="de-DE" dirty="0" smtClean="0"/>
              <a:t>Zitat durch Klicken hinzufügen</a:t>
            </a:r>
          </a:p>
        </p:txBody>
      </p:sp>
      <p:sp>
        <p:nvSpPr>
          <p:cNvPr id="11" name="Textplatzhalter 10"/>
          <p:cNvSpPr>
            <a:spLocks noGrp="1"/>
          </p:cNvSpPr>
          <p:nvPr>
            <p:ph type="body" sz="quarter" idx="14" hasCustomPrompt="1"/>
          </p:nvPr>
        </p:nvSpPr>
        <p:spPr>
          <a:xfrm>
            <a:off x="1695601" y="3628800"/>
            <a:ext cx="4027866" cy="556793"/>
          </a:xfrm>
        </p:spPr>
        <p:txBody>
          <a:bodyPr/>
          <a:lstStyle>
            <a:lvl1pPr marL="0" indent="0">
              <a:spcBef>
                <a:spcPts val="0"/>
              </a:spcBef>
              <a:buNone/>
              <a:defRPr sz="1440" b="1">
                <a:solidFill>
                  <a:schemeClr val="bg1"/>
                </a:solidFill>
              </a:defRPr>
            </a:lvl1pPr>
          </a:lstStyle>
          <a:p>
            <a:pPr lvl="0"/>
            <a:r>
              <a:rPr lang="de-DE" dirty="0" smtClean="0"/>
              <a:t>Name</a:t>
            </a:r>
          </a:p>
        </p:txBody>
      </p:sp>
      <p:sp>
        <p:nvSpPr>
          <p:cNvPr id="8" name="Datumsplatzhalter 7"/>
          <p:cNvSpPr>
            <a:spLocks noGrp="1"/>
          </p:cNvSpPr>
          <p:nvPr>
            <p:ph type="dt" sz="half" idx="15"/>
          </p:nvPr>
        </p:nvSpPr>
        <p:spPr/>
        <p:txBody>
          <a:bodyPr/>
          <a:lstStyle/>
          <a:p>
            <a:r>
              <a:rPr lang="de-DE" smtClean="0"/>
              <a:t>20.01.2016</a:t>
            </a:r>
            <a:endParaRPr lang="de-DE" dirty="0"/>
          </a:p>
        </p:txBody>
      </p:sp>
      <p:sp>
        <p:nvSpPr>
          <p:cNvPr id="15" name="Fußzeilenplatzhalter 14"/>
          <p:cNvSpPr>
            <a:spLocks noGrp="1"/>
          </p:cNvSpPr>
          <p:nvPr>
            <p:ph type="ftr" sz="quarter" idx="16"/>
          </p:nvPr>
        </p:nvSpPr>
        <p:spPr/>
        <p:txBody>
          <a:bodyPr/>
          <a:lstStyle/>
          <a:p>
            <a:r>
              <a:rPr lang="en-US" dirty="0" err="1" smtClean="0"/>
              <a:t>Universität</a:t>
            </a:r>
            <a:r>
              <a:rPr lang="en-US" dirty="0" smtClean="0"/>
              <a:t> Stuttgart – </a:t>
            </a:r>
            <a:r>
              <a:rPr lang="en-US" dirty="0" err="1" smtClean="0"/>
              <a:t>Institut</a:t>
            </a:r>
            <a:r>
              <a:rPr lang="en-US" dirty="0" smtClean="0"/>
              <a:t> </a:t>
            </a:r>
            <a:r>
              <a:rPr lang="en-US" dirty="0" err="1" smtClean="0"/>
              <a:t>für</a:t>
            </a:r>
            <a:r>
              <a:rPr lang="en-US" dirty="0" smtClean="0"/>
              <a:t> </a:t>
            </a:r>
            <a:r>
              <a:rPr lang="en-US" dirty="0" err="1" smtClean="0"/>
              <a:t>Kernenergetik</a:t>
            </a:r>
            <a:r>
              <a:rPr lang="en-US" dirty="0" smtClean="0"/>
              <a:t> und </a:t>
            </a:r>
            <a:r>
              <a:rPr lang="en-US" dirty="0" err="1" smtClean="0"/>
              <a:t>Energiesysteme</a:t>
            </a:r>
            <a:endParaRPr lang="en-US" dirty="0"/>
          </a:p>
        </p:txBody>
      </p:sp>
      <p:sp>
        <p:nvSpPr>
          <p:cNvPr id="16" name="Foliennummernplatzhalter 15"/>
          <p:cNvSpPr>
            <a:spLocks noGrp="1"/>
          </p:cNvSpPr>
          <p:nvPr>
            <p:ph type="sldNum" sz="quarter" idx="17"/>
          </p:nvPr>
        </p:nvSpPr>
        <p:spPr/>
        <p:txBody>
          <a:bodyPr/>
          <a:lstStyle/>
          <a:p>
            <a:fld id="{9E82CC3C-1DC0-4FDA-9590-6CC506AB67F8}" type="slidenum">
              <a:rPr lang="en-US" smtClean="0"/>
              <a:pPr/>
              <a:t>‹Nr.›</a:t>
            </a:fld>
            <a:endParaRPr lang="en-US" dirty="0"/>
          </a:p>
        </p:txBody>
      </p:sp>
    </p:spTree>
    <p:extLst>
      <p:ext uri="{BB962C8B-B14F-4D97-AF65-F5344CB8AC3E}">
        <p14:creationId xmlns:p14="http://schemas.microsoft.com/office/powerpoint/2010/main" val="60011608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Zitat Layout">
    <p:spTree>
      <p:nvGrpSpPr>
        <p:cNvPr id="1" name=""/>
        <p:cNvGrpSpPr/>
        <p:nvPr/>
      </p:nvGrpSpPr>
      <p:grpSpPr>
        <a:xfrm>
          <a:off x="0" y="0"/>
          <a:ext cx="0" cy="0"/>
          <a:chOff x="0" y="0"/>
          <a:chExt cx="0" cy="0"/>
        </a:xfrm>
      </p:grpSpPr>
      <p:sp>
        <p:nvSpPr>
          <p:cNvPr id="10" name="object 2"/>
          <p:cNvSpPr/>
          <p:nvPr userDrawn="1"/>
        </p:nvSpPr>
        <p:spPr>
          <a:xfrm>
            <a:off x="272126" y="-136026"/>
            <a:ext cx="8128650" cy="5415992"/>
          </a:xfrm>
          <a:custGeom>
            <a:avLst/>
            <a:gdLst/>
            <a:ahLst/>
            <a:cxnLst/>
            <a:rect l="l" t="t" r="r" b="b"/>
            <a:pathLst>
              <a:path w="7198359" h="4796155">
                <a:moveTo>
                  <a:pt x="6992384" y="0"/>
                </a:moveTo>
                <a:lnTo>
                  <a:pt x="205721" y="0"/>
                </a:lnTo>
                <a:lnTo>
                  <a:pt x="183482" y="58947"/>
                </a:lnTo>
                <a:lnTo>
                  <a:pt x="104598" y="331632"/>
                </a:lnTo>
                <a:lnTo>
                  <a:pt x="47105" y="612741"/>
                </a:lnTo>
                <a:lnTo>
                  <a:pt x="11930" y="901348"/>
                </a:lnTo>
                <a:lnTo>
                  <a:pt x="0" y="1196526"/>
                </a:lnTo>
                <a:lnTo>
                  <a:pt x="11930" y="1491704"/>
                </a:lnTo>
                <a:lnTo>
                  <a:pt x="47105" y="1780311"/>
                </a:lnTo>
                <a:lnTo>
                  <a:pt x="104598" y="2061420"/>
                </a:lnTo>
                <a:lnTo>
                  <a:pt x="183482" y="2334105"/>
                </a:lnTo>
                <a:lnTo>
                  <a:pt x="282831" y="2597440"/>
                </a:lnTo>
                <a:lnTo>
                  <a:pt x="401719" y="2850498"/>
                </a:lnTo>
                <a:lnTo>
                  <a:pt x="539220" y="3092354"/>
                </a:lnTo>
                <a:lnTo>
                  <a:pt x="694408" y="3322080"/>
                </a:lnTo>
                <a:lnTo>
                  <a:pt x="866356" y="3538751"/>
                </a:lnTo>
                <a:lnTo>
                  <a:pt x="1054138" y="3741441"/>
                </a:lnTo>
                <a:lnTo>
                  <a:pt x="1256827" y="3929223"/>
                </a:lnTo>
                <a:lnTo>
                  <a:pt x="1473498" y="4101171"/>
                </a:lnTo>
                <a:lnTo>
                  <a:pt x="1703225" y="4256358"/>
                </a:lnTo>
                <a:lnTo>
                  <a:pt x="1945080" y="4393859"/>
                </a:lnTo>
                <a:lnTo>
                  <a:pt x="2198139" y="4512748"/>
                </a:lnTo>
                <a:lnTo>
                  <a:pt x="2461473" y="4612097"/>
                </a:lnTo>
                <a:lnTo>
                  <a:pt x="2734158" y="4690981"/>
                </a:lnTo>
                <a:lnTo>
                  <a:pt x="3015267" y="4748474"/>
                </a:lnTo>
                <a:lnTo>
                  <a:pt x="3303874" y="4783648"/>
                </a:lnTo>
                <a:lnTo>
                  <a:pt x="3599053" y="4795579"/>
                </a:lnTo>
                <a:lnTo>
                  <a:pt x="3894231" y="4783648"/>
                </a:lnTo>
                <a:lnTo>
                  <a:pt x="4182838" y="4748474"/>
                </a:lnTo>
                <a:lnTo>
                  <a:pt x="4463947" y="4690981"/>
                </a:lnTo>
                <a:lnTo>
                  <a:pt x="4736632" y="4612097"/>
                </a:lnTo>
                <a:lnTo>
                  <a:pt x="4999966" y="4512748"/>
                </a:lnTo>
                <a:lnTo>
                  <a:pt x="5253025" y="4393859"/>
                </a:lnTo>
                <a:lnTo>
                  <a:pt x="5494880" y="4256358"/>
                </a:lnTo>
                <a:lnTo>
                  <a:pt x="5724607" y="4101171"/>
                </a:lnTo>
                <a:lnTo>
                  <a:pt x="5941278" y="3929223"/>
                </a:lnTo>
                <a:lnTo>
                  <a:pt x="6143967" y="3741441"/>
                </a:lnTo>
                <a:lnTo>
                  <a:pt x="6331749" y="3538751"/>
                </a:lnTo>
                <a:lnTo>
                  <a:pt x="6503697" y="3322080"/>
                </a:lnTo>
                <a:lnTo>
                  <a:pt x="6658885" y="3092354"/>
                </a:lnTo>
                <a:lnTo>
                  <a:pt x="6796386" y="2850498"/>
                </a:lnTo>
                <a:lnTo>
                  <a:pt x="6915274" y="2597440"/>
                </a:lnTo>
                <a:lnTo>
                  <a:pt x="7014623" y="2334105"/>
                </a:lnTo>
                <a:lnTo>
                  <a:pt x="7093507" y="2061420"/>
                </a:lnTo>
                <a:lnTo>
                  <a:pt x="7151000" y="1780311"/>
                </a:lnTo>
                <a:lnTo>
                  <a:pt x="7186175" y="1491704"/>
                </a:lnTo>
                <a:lnTo>
                  <a:pt x="7198106" y="1196526"/>
                </a:lnTo>
                <a:lnTo>
                  <a:pt x="7186175" y="901348"/>
                </a:lnTo>
                <a:lnTo>
                  <a:pt x="7151000" y="612741"/>
                </a:lnTo>
                <a:lnTo>
                  <a:pt x="7093507" y="331632"/>
                </a:lnTo>
                <a:lnTo>
                  <a:pt x="7014623" y="58947"/>
                </a:lnTo>
                <a:lnTo>
                  <a:pt x="6992384" y="0"/>
                </a:lnTo>
                <a:close/>
              </a:path>
            </a:pathLst>
          </a:custGeom>
          <a:solidFill>
            <a:schemeClr val="accent2"/>
          </a:solidFill>
          <a:ln>
            <a:solidFill>
              <a:schemeClr val="accent2"/>
            </a:solidFill>
          </a:ln>
        </p:spPr>
        <p:txBody>
          <a:bodyPr wrap="square" lIns="0" tIns="0" rIns="0" bIns="0" rtlCol="0"/>
          <a:lstStyle/>
          <a:p>
            <a:pPr>
              <a:lnSpc>
                <a:spcPct val="120000"/>
              </a:lnSpc>
            </a:pPr>
            <a:endParaRPr lang="de-DE" sz="2160" dirty="0"/>
          </a:p>
        </p:txBody>
      </p:sp>
      <p:sp>
        <p:nvSpPr>
          <p:cNvPr id="13" name="object 3"/>
          <p:cNvSpPr/>
          <p:nvPr userDrawn="1"/>
        </p:nvSpPr>
        <p:spPr>
          <a:xfrm>
            <a:off x="5723469" y="3644104"/>
            <a:ext cx="2170261" cy="2170261"/>
          </a:xfrm>
          <a:custGeom>
            <a:avLst/>
            <a:gdLst/>
            <a:ahLst/>
            <a:cxnLst/>
            <a:rect l="l" t="t" r="r" b="b"/>
            <a:pathLst>
              <a:path w="2049145" h="2049145">
                <a:moveTo>
                  <a:pt x="1024432" y="0"/>
                </a:moveTo>
                <a:lnTo>
                  <a:pt x="940414" y="3395"/>
                </a:lnTo>
                <a:lnTo>
                  <a:pt x="858266" y="13407"/>
                </a:lnTo>
                <a:lnTo>
                  <a:pt x="778251" y="29772"/>
                </a:lnTo>
                <a:lnTo>
                  <a:pt x="700635" y="52225"/>
                </a:lnTo>
                <a:lnTo>
                  <a:pt x="625679" y="80504"/>
                </a:lnTo>
                <a:lnTo>
                  <a:pt x="553649" y="114344"/>
                </a:lnTo>
                <a:lnTo>
                  <a:pt x="484808" y="153482"/>
                </a:lnTo>
                <a:lnTo>
                  <a:pt x="419418" y="197654"/>
                </a:lnTo>
                <a:lnTo>
                  <a:pt x="357745" y="246597"/>
                </a:lnTo>
                <a:lnTo>
                  <a:pt x="300051" y="300047"/>
                </a:lnTo>
                <a:lnTo>
                  <a:pt x="246601" y="357740"/>
                </a:lnTo>
                <a:lnTo>
                  <a:pt x="197657" y="419413"/>
                </a:lnTo>
                <a:lnTo>
                  <a:pt x="153485" y="484802"/>
                </a:lnTo>
                <a:lnTo>
                  <a:pt x="114346" y="553644"/>
                </a:lnTo>
                <a:lnTo>
                  <a:pt x="80505" y="625674"/>
                </a:lnTo>
                <a:lnTo>
                  <a:pt x="52226" y="700630"/>
                </a:lnTo>
                <a:lnTo>
                  <a:pt x="29773" y="778247"/>
                </a:lnTo>
                <a:lnTo>
                  <a:pt x="13408" y="858262"/>
                </a:lnTo>
                <a:lnTo>
                  <a:pt x="3396" y="940412"/>
                </a:lnTo>
                <a:lnTo>
                  <a:pt x="0" y="1024432"/>
                </a:lnTo>
                <a:lnTo>
                  <a:pt x="3396" y="1108453"/>
                </a:lnTo>
                <a:lnTo>
                  <a:pt x="13408" y="1190602"/>
                </a:lnTo>
                <a:lnTo>
                  <a:pt x="29773" y="1270617"/>
                </a:lnTo>
                <a:lnTo>
                  <a:pt x="52226" y="1348235"/>
                </a:lnTo>
                <a:lnTo>
                  <a:pt x="80505" y="1423190"/>
                </a:lnTo>
                <a:lnTo>
                  <a:pt x="114346" y="1495221"/>
                </a:lnTo>
                <a:lnTo>
                  <a:pt x="153485" y="1564063"/>
                </a:lnTo>
                <a:lnTo>
                  <a:pt x="197657" y="1629452"/>
                </a:lnTo>
                <a:lnTo>
                  <a:pt x="246601" y="1691125"/>
                </a:lnTo>
                <a:lnTo>
                  <a:pt x="300051" y="1748818"/>
                </a:lnTo>
                <a:lnTo>
                  <a:pt x="357745" y="1802268"/>
                </a:lnTo>
                <a:lnTo>
                  <a:pt x="419418" y="1851211"/>
                </a:lnTo>
                <a:lnTo>
                  <a:pt x="484808" y="1895383"/>
                </a:lnTo>
                <a:lnTo>
                  <a:pt x="553649" y="1934521"/>
                </a:lnTo>
                <a:lnTo>
                  <a:pt x="625679" y="1968361"/>
                </a:lnTo>
                <a:lnTo>
                  <a:pt x="700635" y="1996639"/>
                </a:lnTo>
                <a:lnTo>
                  <a:pt x="778251" y="2019093"/>
                </a:lnTo>
                <a:lnTo>
                  <a:pt x="858266" y="2035457"/>
                </a:lnTo>
                <a:lnTo>
                  <a:pt x="940414" y="2045469"/>
                </a:lnTo>
                <a:lnTo>
                  <a:pt x="1024432" y="2048865"/>
                </a:lnTo>
                <a:lnTo>
                  <a:pt x="1108453" y="2045469"/>
                </a:lnTo>
                <a:lnTo>
                  <a:pt x="1190602" y="2035457"/>
                </a:lnTo>
                <a:lnTo>
                  <a:pt x="1270617" y="2019093"/>
                </a:lnTo>
                <a:lnTo>
                  <a:pt x="1348235" y="1996639"/>
                </a:lnTo>
                <a:lnTo>
                  <a:pt x="1423190" y="1968361"/>
                </a:lnTo>
                <a:lnTo>
                  <a:pt x="1495221" y="1934521"/>
                </a:lnTo>
                <a:lnTo>
                  <a:pt x="1564063" y="1895383"/>
                </a:lnTo>
                <a:lnTo>
                  <a:pt x="1629452" y="1851211"/>
                </a:lnTo>
                <a:lnTo>
                  <a:pt x="1691125" y="1802268"/>
                </a:lnTo>
                <a:lnTo>
                  <a:pt x="1748818" y="1748818"/>
                </a:lnTo>
                <a:lnTo>
                  <a:pt x="1802268" y="1691125"/>
                </a:lnTo>
                <a:lnTo>
                  <a:pt x="1851211" y="1629452"/>
                </a:lnTo>
                <a:lnTo>
                  <a:pt x="1895383" y="1564063"/>
                </a:lnTo>
                <a:lnTo>
                  <a:pt x="1934521" y="1495221"/>
                </a:lnTo>
                <a:lnTo>
                  <a:pt x="1968361" y="1423190"/>
                </a:lnTo>
                <a:lnTo>
                  <a:pt x="1996639" y="1348235"/>
                </a:lnTo>
                <a:lnTo>
                  <a:pt x="2019093" y="1270617"/>
                </a:lnTo>
                <a:lnTo>
                  <a:pt x="2035457" y="1190602"/>
                </a:lnTo>
                <a:lnTo>
                  <a:pt x="2045469" y="1108453"/>
                </a:lnTo>
                <a:lnTo>
                  <a:pt x="2048865" y="1024432"/>
                </a:lnTo>
                <a:lnTo>
                  <a:pt x="2045469" y="940412"/>
                </a:lnTo>
                <a:lnTo>
                  <a:pt x="2035457" y="858262"/>
                </a:lnTo>
                <a:lnTo>
                  <a:pt x="2019093" y="778247"/>
                </a:lnTo>
                <a:lnTo>
                  <a:pt x="1996639" y="700630"/>
                </a:lnTo>
                <a:lnTo>
                  <a:pt x="1968361" y="625674"/>
                </a:lnTo>
                <a:lnTo>
                  <a:pt x="1934521" y="553644"/>
                </a:lnTo>
                <a:lnTo>
                  <a:pt x="1895383" y="484802"/>
                </a:lnTo>
                <a:lnTo>
                  <a:pt x="1851211" y="419413"/>
                </a:lnTo>
                <a:lnTo>
                  <a:pt x="1802268" y="357740"/>
                </a:lnTo>
                <a:lnTo>
                  <a:pt x="1748818" y="300047"/>
                </a:lnTo>
                <a:lnTo>
                  <a:pt x="1691125" y="246597"/>
                </a:lnTo>
                <a:lnTo>
                  <a:pt x="1629452" y="197654"/>
                </a:lnTo>
                <a:lnTo>
                  <a:pt x="1564063" y="153482"/>
                </a:lnTo>
                <a:lnTo>
                  <a:pt x="1495221" y="114344"/>
                </a:lnTo>
                <a:lnTo>
                  <a:pt x="1423190" y="80504"/>
                </a:lnTo>
                <a:lnTo>
                  <a:pt x="1348235" y="52225"/>
                </a:lnTo>
                <a:lnTo>
                  <a:pt x="1270617" y="29772"/>
                </a:lnTo>
                <a:lnTo>
                  <a:pt x="1190602" y="13407"/>
                </a:lnTo>
                <a:lnTo>
                  <a:pt x="1108453" y="3395"/>
                </a:lnTo>
                <a:lnTo>
                  <a:pt x="1024432" y="0"/>
                </a:lnTo>
                <a:close/>
              </a:path>
            </a:pathLst>
          </a:custGeom>
          <a:solidFill>
            <a:srgbClr val="FFFFFF"/>
          </a:solidFill>
        </p:spPr>
        <p:txBody>
          <a:bodyPr wrap="square" lIns="0" tIns="0" rIns="0" bIns="0" rtlCol="0"/>
          <a:lstStyle/>
          <a:p>
            <a:endParaRPr lang="de-DE" sz="2160" dirty="0"/>
          </a:p>
        </p:txBody>
      </p:sp>
      <p:sp>
        <p:nvSpPr>
          <p:cNvPr id="14" name="object 8"/>
          <p:cNvSpPr txBox="1"/>
          <p:nvPr userDrawn="1"/>
        </p:nvSpPr>
        <p:spPr>
          <a:xfrm>
            <a:off x="6031358" y="1702367"/>
            <a:ext cx="1554480" cy="3680495"/>
          </a:xfrm>
          <a:prstGeom prst="rect">
            <a:avLst/>
          </a:prstGeom>
        </p:spPr>
        <p:txBody>
          <a:bodyPr vert="horz" wrap="square" lIns="0" tIns="0" rIns="0" bIns="0" rtlCol="0">
            <a:spAutoFit/>
          </a:bodyPr>
          <a:lstStyle/>
          <a:p>
            <a:pPr marL="15240">
              <a:lnSpc>
                <a:spcPts val="28674"/>
              </a:lnSpc>
            </a:pPr>
            <a:r>
              <a:rPr lang="de-DE" sz="24000" b="1" dirty="0" smtClean="0">
                <a:solidFill>
                  <a:srgbClr val="BFBFBF"/>
                </a:solidFill>
                <a:latin typeface="Arial"/>
                <a:cs typeface="Arial"/>
              </a:rPr>
              <a:t>„</a:t>
            </a:r>
            <a:endParaRPr lang="de-DE" sz="24000" dirty="0">
              <a:latin typeface="Arial"/>
              <a:cs typeface="Arial"/>
            </a:endParaRPr>
          </a:p>
        </p:txBody>
      </p:sp>
      <p:sp>
        <p:nvSpPr>
          <p:cNvPr id="9" name="Textplatzhalter 8"/>
          <p:cNvSpPr>
            <a:spLocks noGrp="1"/>
          </p:cNvSpPr>
          <p:nvPr>
            <p:ph type="body" sz="quarter" idx="13" hasCustomPrompt="1"/>
          </p:nvPr>
        </p:nvSpPr>
        <p:spPr>
          <a:xfrm>
            <a:off x="1695602" y="1123200"/>
            <a:ext cx="5290750" cy="2222731"/>
          </a:xfrm>
        </p:spPr>
        <p:txBody>
          <a:bodyPr anchor="b" anchorCtr="0"/>
          <a:lstStyle>
            <a:lvl1pPr marL="0" indent="0">
              <a:lnSpc>
                <a:spcPct val="90000"/>
              </a:lnSpc>
              <a:spcBef>
                <a:spcPts val="0"/>
              </a:spcBef>
              <a:buNone/>
              <a:defRPr sz="3600" b="1" baseline="0">
                <a:solidFill>
                  <a:schemeClr val="bg1"/>
                </a:solidFill>
              </a:defRPr>
            </a:lvl1pPr>
            <a:lvl2pPr>
              <a:defRPr sz="3400" b="1">
                <a:solidFill>
                  <a:schemeClr val="bg1"/>
                </a:solidFill>
              </a:defRPr>
            </a:lvl2pPr>
            <a:lvl3pPr>
              <a:defRPr sz="3400" b="1">
                <a:solidFill>
                  <a:schemeClr val="bg1"/>
                </a:solidFill>
              </a:defRPr>
            </a:lvl3pPr>
            <a:lvl4pPr>
              <a:defRPr sz="3400" b="1">
                <a:solidFill>
                  <a:schemeClr val="bg1"/>
                </a:solidFill>
              </a:defRPr>
            </a:lvl4pPr>
            <a:lvl5pPr>
              <a:defRPr sz="3400" b="1">
                <a:solidFill>
                  <a:schemeClr val="bg1"/>
                </a:solidFill>
              </a:defRPr>
            </a:lvl5pPr>
          </a:lstStyle>
          <a:p>
            <a:pPr lvl="0"/>
            <a:r>
              <a:rPr lang="de-DE" dirty="0" smtClean="0"/>
              <a:t>Zitat durch Klicken hinzufügen</a:t>
            </a:r>
          </a:p>
        </p:txBody>
      </p:sp>
      <p:sp>
        <p:nvSpPr>
          <p:cNvPr id="11" name="Textplatzhalter 10"/>
          <p:cNvSpPr>
            <a:spLocks noGrp="1"/>
          </p:cNvSpPr>
          <p:nvPr>
            <p:ph type="body" sz="quarter" idx="14" hasCustomPrompt="1"/>
          </p:nvPr>
        </p:nvSpPr>
        <p:spPr>
          <a:xfrm>
            <a:off x="1695601" y="3628800"/>
            <a:ext cx="4027866" cy="556793"/>
          </a:xfrm>
        </p:spPr>
        <p:txBody>
          <a:bodyPr/>
          <a:lstStyle>
            <a:lvl1pPr marL="0" indent="0">
              <a:spcBef>
                <a:spcPts val="0"/>
              </a:spcBef>
              <a:buNone/>
              <a:defRPr sz="1440" b="1">
                <a:solidFill>
                  <a:schemeClr val="bg1"/>
                </a:solidFill>
              </a:defRPr>
            </a:lvl1pPr>
          </a:lstStyle>
          <a:p>
            <a:pPr lvl="0"/>
            <a:r>
              <a:rPr lang="de-DE" dirty="0" smtClean="0"/>
              <a:t>Name</a:t>
            </a:r>
          </a:p>
        </p:txBody>
      </p:sp>
      <p:sp>
        <p:nvSpPr>
          <p:cNvPr id="8" name="Datumsplatzhalter 7"/>
          <p:cNvSpPr>
            <a:spLocks noGrp="1"/>
          </p:cNvSpPr>
          <p:nvPr>
            <p:ph type="dt" sz="half" idx="15"/>
          </p:nvPr>
        </p:nvSpPr>
        <p:spPr/>
        <p:txBody>
          <a:bodyPr/>
          <a:lstStyle/>
          <a:p>
            <a:r>
              <a:rPr lang="de-DE" smtClean="0"/>
              <a:t>20.01.2016</a:t>
            </a:r>
            <a:endParaRPr lang="de-DE" dirty="0"/>
          </a:p>
        </p:txBody>
      </p:sp>
      <p:sp>
        <p:nvSpPr>
          <p:cNvPr id="15" name="Fußzeilenplatzhalter 14"/>
          <p:cNvSpPr>
            <a:spLocks noGrp="1"/>
          </p:cNvSpPr>
          <p:nvPr>
            <p:ph type="ftr" sz="quarter" idx="16"/>
          </p:nvPr>
        </p:nvSpPr>
        <p:spPr/>
        <p:txBody>
          <a:bodyPr/>
          <a:lstStyle/>
          <a:p>
            <a:r>
              <a:rPr lang="en-US" dirty="0" err="1" smtClean="0"/>
              <a:t>Universität</a:t>
            </a:r>
            <a:r>
              <a:rPr lang="en-US" dirty="0" smtClean="0"/>
              <a:t> Stuttgart – </a:t>
            </a:r>
            <a:r>
              <a:rPr lang="en-US" dirty="0" err="1" smtClean="0"/>
              <a:t>Institut</a:t>
            </a:r>
            <a:r>
              <a:rPr lang="en-US" dirty="0" smtClean="0"/>
              <a:t> </a:t>
            </a:r>
            <a:r>
              <a:rPr lang="en-US" dirty="0" err="1" smtClean="0"/>
              <a:t>für</a:t>
            </a:r>
            <a:r>
              <a:rPr lang="en-US" dirty="0" smtClean="0"/>
              <a:t> </a:t>
            </a:r>
            <a:r>
              <a:rPr lang="en-US" dirty="0" err="1" smtClean="0"/>
              <a:t>Kernenergetik</a:t>
            </a:r>
            <a:r>
              <a:rPr lang="en-US" dirty="0" smtClean="0"/>
              <a:t> und </a:t>
            </a:r>
            <a:r>
              <a:rPr lang="en-US" dirty="0" err="1" smtClean="0"/>
              <a:t>Energiesysteme</a:t>
            </a:r>
            <a:endParaRPr lang="en-US" dirty="0"/>
          </a:p>
        </p:txBody>
      </p:sp>
      <p:sp>
        <p:nvSpPr>
          <p:cNvPr id="16" name="Foliennummernplatzhalter 15"/>
          <p:cNvSpPr>
            <a:spLocks noGrp="1"/>
          </p:cNvSpPr>
          <p:nvPr>
            <p:ph type="sldNum" sz="quarter" idx="17"/>
          </p:nvPr>
        </p:nvSpPr>
        <p:spPr/>
        <p:txBody>
          <a:bodyPr/>
          <a:lstStyle/>
          <a:p>
            <a:fld id="{9E82CC3C-1DC0-4FDA-9590-6CC506AB67F8}" type="slidenum">
              <a:rPr lang="en-US" smtClean="0"/>
              <a:pPr/>
              <a:t>‹Nr.›</a:t>
            </a:fld>
            <a:endParaRPr lang="en-US" dirty="0"/>
          </a:p>
        </p:txBody>
      </p:sp>
    </p:spTree>
    <p:extLst>
      <p:ext uri="{BB962C8B-B14F-4D97-AF65-F5344CB8AC3E}">
        <p14:creationId xmlns:p14="http://schemas.microsoft.com/office/powerpoint/2010/main" val="168120806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8000" y="1657314"/>
            <a:ext cx="3960000" cy="4450117"/>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Content Placeholder 3"/>
          <p:cNvSpPr>
            <a:spLocks noGrp="1"/>
          </p:cNvSpPr>
          <p:nvPr>
            <p:ph sz="half" idx="2"/>
          </p:nvPr>
        </p:nvSpPr>
        <p:spPr>
          <a:xfrm>
            <a:off x="4715688" y="1657350"/>
            <a:ext cx="3960000" cy="444948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e Placeholder 4"/>
          <p:cNvSpPr>
            <a:spLocks noGrp="1"/>
          </p:cNvSpPr>
          <p:nvPr>
            <p:ph type="dt" sz="half" idx="10"/>
          </p:nvPr>
        </p:nvSpPr>
        <p:spPr/>
        <p:txBody>
          <a:bodyPr/>
          <a:lstStyle/>
          <a:p>
            <a:r>
              <a:rPr lang="de-DE" smtClean="0"/>
              <a:t>20.01.2016</a:t>
            </a:r>
            <a:endParaRPr lang="de-DE" dirty="0"/>
          </a:p>
        </p:txBody>
      </p:sp>
      <p:sp>
        <p:nvSpPr>
          <p:cNvPr id="6" name="Footer Placeholder 5"/>
          <p:cNvSpPr>
            <a:spLocks noGrp="1"/>
          </p:cNvSpPr>
          <p:nvPr>
            <p:ph type="ftr" sz="quarter" idx="11"/>
          </p:nvPr>
        </p:nvSpPr>
        <p:spPr/>
        <p:txBody>
          <a:bodyPr/>
          <a:lstStyle/>
          <a:p>
            <a:r>
              <a:rPr lang="de-DE" dirty="0" smtClean="0"/>
              <a:t>Universität Stuttgart – Institut für Kernenergetik und Energiesysteme</a:t>
            </a:r>
            <a:endParaRPr lang="de-DE" dirty="0"/>
          </a:p>
        </p:txBody>
      </p:sp>
      <p:sp>
        <p:nvSpPr>
          <p:cNvPr id="7" name="Slide Number Placeholder 6"/>
          <p:cNvSpPr>
            <a:spLocks noGrp="1"/>
          </p:cNvSpPr>
          <p:nvPr>
            <p:ph type="sldNum" sz="quarter" idx="12"/>
          </p:nvPr>
        </p:nvSpPr>
        <p:spPr/>
        <p:txBody>
          <a:bodyPr/>
          <a:lstStyle/>
          <a:p>
            <a:fld id="{9E82CC3C-1DC0-4FDA-9590-6CC506AB67F8}" type="slidenum">
              <a:rPr lang="de-DE" smtClean="0"/>
              <a:t>‹Nr.›</a:t>
            </a:fld>
            <a:endParaRPr lang="de-DE" dirty="0"/>
          </a:p>
        </p:txBody>
      </p:sp>
      <p:sp>
        <p:nvSpPr>
          <p:cNvPr id="10" name="Titel 9"/>
          <p:cNvSpPr>
            <a:spLocks noGrp="1"/>
          </p:cNvSpPr>
          <p:nvPr>
            <p:ph type="title"/>
          </p:nvPr>
        </p:nvSpPr>
        <p:spPr/>
        <p:txBody>
          <a:bodyPr/>
          <a:lstStyle/>
          <a:p>
            <a:r>
              <a:rPr lang="de-DE" smtClean="0"/>
              <a:t>Titelmasterformat durch Klicken bearbeiten</a:t>
            </a:r>
            <a:endParaRPr lang="de-DE" dirty="0"/>
          </a:p>
        </p:txBody>
      </p:sp>
      <p:sp>
        <p:nvSpPr>
          <p:cNvPr id="9" name="Textplatzhalter 7"/>
          <p:cNvSpPr>
            <a:spLocks noGrp="1"/>
          </p:cNvSpPr>
          <p:nvPr>
            <p:ph type="body" sz="quarter" idx="13" hasCustomPrompt="1"/>
          </p:nvPr>
        </p:nvSpPr>
        <p:spPr>
          <a:xfrm>
            <a:off x="468000" y="859687"/>
            <a:ext cx="8208000" cy="331470"/>
          </a:xfrm>
        </p:spPr>
        <p:txBody>
          <a:bodyPr lIns="0" tIns="0" rIns="0" bIns="0"/>
          <a:lstStyle>
            <a:lvl1pPr marL="0" indent="0">
              <a:buNone/>
              <a:defRPr sz="2160" baseline="0"/>
            </a:lvl1pPr>
          </a:lstStyle>
          <a:p>
            <a:pPr lvl="0"/>
            <a:r>
              <a:rPr lang="de-DE" dirty="0" smtClean="0"/>
              <a:t>Untertitel durch Klicken bearbeiten</a:t>
            </a:r>
          </a:p>
        </p:txBody>
      </p:sp>
    </p:spTree>
    <p:extLst>
      <p:ext uri="{BB962C8B-B14F-4D97-AF65-F5344CB8AC3E}">
        <p14:creationId xmlns:p14="http://schemas.microsoft.com/office/powerpoint/2010/main" val="30611236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682" y="1664354"/>
            <a:ext cx="3960000" cy="286978"/>
          </a:xfrm>
        </p:spPr>
        <p:txBody>
          <a:bodyPr anchor="b"/>
          <a:lstStyle>
            <a:lvl1pPr marL="0" indent="0">
              <a:buNone/>
              <a:defRPr sz="1680" b="0" cap="all" baseline="0">
                <a:solidFill>
                  <a:schemeClr val="accent2"/>
                </a:solidFill>
              </a:defRPr>
            </a:lvl1pPr>
            <a:lvl2pPr marL="342874" indent="0">
              <a:buNone/>
              <a:defRPr sz="1500" b="1"/>
            </a:lvl2pPr>
            <a:lvl3pPr marL="685745" indent="0">
              <a:buNone/>
              <a:defRPr sz="1350" b="1"/>
            </a:lvl3pPr>
            <a:lvl4pPr marL="1028618" indent="0">
              <a:buNone/>
              <a:defRPr sz="1200" b="1"/>
            </a:lvl4pPr>
            <a:lvl5pPr marL="1371490" indent="0">
              <a:buNone/>
              <a:defRPr sz="1200" b="1"/>
            </a:lvl5pPr>
            <a:lvl6pPr marL="1714363" indent="0">
              <a:buNone/>
              <a:defRPr sz="1200" b="1"/>
            </a:lvl6pPr>
            <a:lvl7pPr marL="2057234" indent="0">
              <a:buNone/>
              <a:defRPr sz="1200" b="1"/>
            </a:lvl7pPr>
            <a:lvl8pPr marL="2400108" indent="0">
              <a:buNone/>
              <a:defRPr sz="1200" b="1"/>
            </a:lvl8pPr>
            <a:lvl9pPr marL="2742982" indent="0">
              <a:buNone/>
              <a:defRPr sz="1200" b="1"/>
            </a:lvl9pPr>
          </a:lstStyle>
          <a:p>
            <a:pPr lvl="0"/>
            <a:r>
              <a:rPr lang="de-DE" dirty="0" smtClean="0"/>
              <a:t>Textmasterformat bearbeiten</a:t>
            </a:r>
          </a:p>
        </p:txBody>
      </p:sp>
      <p:sp>
        <p:nvSpPr>
          <p:cNvPr id="4" name="Content Placeholder 3"/>
          <p:cNvSpPr>
            <a:spLocks noGrp="1"/>
          </p:cNvSpPr>
          <p:nvPr>
            <p:ph sz="half" idx="2"/>
          </p:nvPr>
        </p:nvSpPr>
        <p:spPr>
          <a:xfrm>
            <a:off x="468000" y="2071665"/>
            <a:ext cx="3960000" cy="4035772"/>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Date Placeholder 6"/>
          <p:cNvSpPr>
            <a:spLocks noGrp="1"/>
          </p:cNvSpPr>
          <p:nvPr>
            <p:ph type="dt" sz="half" idx="10"/>
          </p:nvPr>
        </p:nvSpPr>
        <p:spPr/>
        <p:txBody>
          <a:bodyPr/>
          <a:lstStyle/>
          <a:p>
            <a:r>
              <a:rPr lang="de-DE" smtClean="0"/>
              <a:t>20.01.2016</a:t>
            </a:r>
            <a:endParaRPr lang="de-DE" dirty="0"/>
          </a:p>
        </p:txBody>
      </p:sp>
      <p:sp>
        <p:nvSpPr>
          <p:cNvPr id="8" name="Footer Placeholder 7"/>
          <p:cNvSpPr>
            <a:spLocks noGrp="1"/>
          </p:cNvSpPr>
          <p:nvPr>
            <p:ph type="ftr" sz="quarter" idx="11"/>
          </p:nvPr>
        </p:nvSpPr>
        <p:spPr/>
        <p:txBody>
          <a:bodyPr/>
          <a:lstStyle/>
          <a:p>
            <a:r>
              <a:rPr lang="de-DE" dirty="0" smtClean="0"/>
              <a:t>Universität Stuttgart – Institut für Kernenergetik und Energiesysteme</a:t>
            </a:r>
            <a:endParaRPr lang="de-DE" dirty="0"/>
          </a:p>
        </p:txBody>
      </p:sp>
      <p:sp>
        <p:nvSpPr>
          <p:cNvPr id="9" name="Slide Number Placeholder 8"/>
          <p:cNvSpPr>
            <a:spLocks noGrp="1"/>
          </p:cNvSpPr>
          <p:nvPr>
            <p:ph type="sldNum" sz="quarter" idx="12"/>
          </p:nvPr>
        </p:nvSpPr>
        <p:spPr/>
        <p:txBody>
          <a:bodyPr/>
          <a:lstStyle/>
          <a:p>
            <a:fld id="{9E82CC3C-1DC0-4FDA-9590-6CC506AB67F8}" type="slidenum">
              <a:rPr lang="de-DE" smtClean="0"/>
              <a:t>‹Nr.›</a:t>
            </a:fld>
            <a:endParaRPr lang="de-DE" dirty="0"/>
          </a:p>
        </p:txBody>
      </p:sp>
      <p:sp>
        <p:nvSpPr>
          <p:cNvPr id="14" name="Text Placeholder 2"/>
          <p:cNvSpPr>
            <a:spLocks noGrp="1"/>
          </p:cNvSpPr>
          <p:nvPr>
            <p:ph type="body" idx="14"/>
          </p:nvPr>
        </p:nvSpPr>
        <p:spPr>
          <a:xfrm>
            <a:off x="4715370" y="1664354"/>
            <a:ext cx="3960000" cy="286978"/>
          </a:xfrm>
        </p:spPr>
        <p:txBody>
          <a:bodyPr anchor="b"/>
          <a:lstStyle>
            <a:lvl1pPr marL="0" indent="0">
              <a:buNone/>
              <a:defRPr sz="1680" b="0" cap="all" baseline="0">
                <a:solidFill>
                  <a:schemeClr val="accent2"/>
                </a:solidFill>
              </a:defRPr>
            </a:lvl1pPr>
            <a:lvl2pPr marL="342874" indent="0">
              <a:buNone/>
              <a:defRPr sz="1500" b="1"/>
            </a:lvl2pPr>
            <a:lvl3pPr marL="685745" indent="0">
              <a:buNone/>
              <a:defRPr sz="1350" b="1"/>
            </a:lvl3pPr>
            <a:lvl4pPr marL="1028618" indent="0">
              <a:buNone/>
              <a:defRPr sz="1200" b="1"/>
            </a:lvl4pPr>
            <a:lvl5pPr marL="1371490" indent="0">
              <a:buNone/>
              <a:defRPr sz="1200" b="1"/>
            </a:lvl5pPr>
            <a:lvl6pPr marL="1714363" indent="0">
              <a:buNone/>
              <a:defRPr sz="1200" b="1"/>
            </a:lvl6pPr>
            <a:lvl7pPr marL="2057234" indent="0">
              <a:buNone/>
              <a:defRPr sz="1200" b="1"/>
            </a:lvl7pPr>
            <a:lvl8pPr marL="2400108" indent="0">
              <a:buNone/>
              <a:defRPr sz="1200" b="1"/>
            </a:lvl8pPr>
            <a:lvl9pPr marL="2742982" indent="0">
              <a:buNone/>
              <a:defRPr sz="1200" b="1"/>
            </a:lvl9pPr>
          </a:lstStyle>
          <a:p>
            <a:pPr lvl="0"/>
            <a:r>
              <a:rPr lang="de-DE" smtClean="0"/>
              <a:t>Textmasterformat bearbeiten</a:t>
            </a:r>
          </a:p>
        </p:txBody>
      </p:sp>
      <p:sp>
        <p:nvSpPr>
          <p:cNvPr id="15" name="Content Placeholder 3"/>
          <p:cNvSpPr>
            <a:spLocks noGrp="1"/>
          </p:cNvSpPr>
          <p:nvPr>
            <p:ph sz="half" idx="15"/>
          </p:nvPr>
        </p:nvSpPr>
        <p:spPr>
          <a:xfrm>
            <a:off x="4715688" y="2071665"/>
            <a:ext cx="3960000" cy="4035772"/>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12" name="Textplatzhalter 7"/>
          <p:cNvSpPr>
            <a:spLocks noGrp="1"/>
          </p:cNvSpPr>
          <p:nvPr>
            <p:ph type="body" sz="quarter" idx="13" hasCustomPrompt="1"/>
          </p:nvPr>
        </p:nvSpPr>
        <p:spPr>
          <a:xfrm>
            <a:off x="468000" y="859687"/>
            <a:ext cx="8208000" cy="331470"/>
          </a:xfrm>
        </p:spPr>
        <p:txBody>
          <a:bodyPr lIns="0" tIns="0" rIns="0" bIns="0"/>
          <a:lstStyle>
            <a:lvl1pPr marL="0" indent="0">
              <a:buNone/>
              <a:defRPr sz="2160" baseline="0"/>
            </a:lvl1pPr>
          </a:lstStyle>
          <a:p>
            <a:pPr lvl="0"/>
            <a:r>
              <a:rPr lang="de-DE" dirty="0" smtClean="0"/>
              <a:t>Untertitel durch Klicken bearbeiten</a:t>
            </a:r>
          </a:p>
        </p:txBody>
      </p:sp>
    </p:spTree>
    <p:extLst>
      <p:ext uri="{BB962C8B-B14F-4D97-AF65-F5344CB8AC3E}">
        <p14:creationId xmlns:p14="http://schemas.microsoft.com/office/powerpoint/2010/main" val="10107977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und Bilder vertika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8000" y="1657350"/>
            <a:ext cx="4176000" cy="445008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Date Placeholder 4"/>
          <p:cNvSpPr>
            <a:spLocks noGrp="1"/>
          </p:cNvSpPr>
          <p:nvPr>
            <p:ph type="dt" sz="half" idx="10"/>
          </p:nvPr>
        </p:nvSpPr>
        <p:spPr/>
        <p:txBody>
          <a:bodyPr/>
          <a:lstStyle/>
          <a:p>
            <a:r>
              <a:rPr lang="de-DE" smtClean="0"/>
              <a:t>20.01.2016</a:t>
            </a:r>
            <a:endParaRPr lang="de-DE" dirty="0"/>
          </a:p>
        </p:txBody>
      </p:sp>
      <p:sp>
        <p:nvSpPr>
          <p:cNvPr id="6" name="Footer Placeholder 5"/>
          <p:cNvSpPr>
            <a:spLocks noGrp="1"/>
          </p:cNvSpPr>
          <p:nvPr>
            <p:ph type="ftr" sz="quarter" idx="11"/>
          </p:nvPr>
        </p:nvSpPr>
        <p:spPr>
          <a:xfrm>
            <a:off x="482226" y="6501606"/>
            <a:ext cx="6048000" cy="147733"/>
          </a:xfrm>
        </p:spPr>
        <p:txBody>
          <a:bodyPr/>
          <a:lstStyle/>
          <a:p>
            <a:r>
              <a:rPr lang="de-DE" dirty="0" smtClean="0"/>
              <a:t>Universität Stuttgart – Institut für Kernenergetik und Energiesysteme</a:t>
            </a:r>
          </a:p>
        </p:txBody>
      </p:sp>
      <p:sp>
        <p:nvSpPr>
          <p:cNvPr id="7" name="Slide Number Placeholder 6"/>
          <p:cNvSpPr>
            <a:spLocks noGrp="1"/>
          </p:cNvSpPr>
          <p:nvPr>
            <p:ph type="sldNum" sz="quarter" idx="12"/>
          </p:nvPr>
        </p:nvSpPr>
        <p:spPr/>
        <p:txBody>
          <a:bodyPr/>
          <a:lstStyle/>
          <a:p>
            <a:fld id="{9E82CC3C-1DC0-4FDA-9590-6CC506AB67F8}" type="slidenum">
              <a:rPr lang="de-DE" smtClean="0"/>
              <a:t>‹Nr.›</a:t>
            </a:fld>
            <a:endParaRPr lang="de-DE" dirty="0"/>
          </a:p>
        </p:txBody>
      </p:sp>
      <p:sp>
        <p:nvSpPr>
          <p:cNvPr id="10" name="Bildplatzhalter 9"/>
          <p:cNvSpPr>
            <a:spLocks noGrp="1"/>
          </p:cNvSpPr>
          <p:nvPr>
            <p:ph type="pic" sz="quarter" idx="14"/>
          </p:nvPr>
        </p:nvSpPr>
        <p:spPr>
          <a:xfrm>
            <a:off x="4895688" y="1657349"/>
            <a:ext cx="3780000" cy="2181600"/>
          </a:xfrm>
          <a:solidFill>
            <a:schemeClr val="bg1">
              <a:lumMod val="95000"/>
            </a:schemeClr>
          </a:solidFill>
        </p:spPr>
        <p:txBody>
          <a:bodyPr/>
          <a:lstStyle>
            <a:lvl1pPr>
              <a:buClr>
                <a:schemeClr val="accent2"/>
              </a:buClr>
              <a:defRPr/>
            </a:lvl1pPr>
          </a:lstStyle>
          <a:p>
            <a:r>
              <a:rPr lang="de-DE" smtClean="0"/>
              <a:t>Bild durch Klicken auf Symbol hinzufügen</a:t>
            </a:r>
            <a:endParaRPr lang="en-US"/>
          </a:p>
        </p:txBody>
      </p:sp>
      <p:sp>
        <p:nvSpPr>
          <p:cNvPr id="11" name="Bildplatzhalter 9"/>
          <p:cNvSpPr>
            <a:spLocks noGrp="1"/>
          </p:cNvSpPr>
          <p:nvPr>
            <p:ph type="pic" sz="quarter" idx="15"/>
          </p:nvPr>
        </p:nvSpPr>
        <p:spPr>
          <a:xfrm>
            <a:off x="4895688" y="3925830"/>
            <a:ext cx="3780000" cy="2181600"/>
          </a:xfrm>
          <a:solidFill>
            <a:schemeClr val="bg1">
              <a:lumMod val="95000"/>
            </a:schemeClr>
          </a:solidFill>
        </p:spPr>
        <p:txBody>
          <a:bodyPr/>
          <a:lstStyle>
            <a:lvl1pPr>
              <a:buClr>
                <a:schemeClr val="accent2"/>
              </a:buClr>
              <a:defRPr/>
            </a:lvl1pPr>
          </a:lstStyle>
          <a:p>
            <a:r>
              <a:rPr lang="de-DE" smtClean="0"/>
              <a:t>Bild durch Klicken auf Symbol hinzufügen</a:t>
            </a:r>
            <a:endParaRPr lang="en-US"/>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12" name="Textplatzhalter 7"/>
          <p:cNvSpPr>
            <a:spLocks noGrp="1"/>
          </p:cNvSpPr>
          <p:nvPr>
            <p:ph type="body" sz="quarter" idx="13" hasCustomPrompt="1"/>
          </p:nvPr>
        </p:nvSpPr>
        <p:spPr>
          <a:xfrm>
            <a:off x="468000" y="859687"/>
            <a:ext cx="8208000" cy="331470"/>
          </a:xfrm>
        </p:spPr>
        <p:txBody>
          <a:bodyPr lIns="0" tIns="0" rIns="0" bIns="0"/>
          <a:lstStyle>
            <a:lvl1pPr marL="0" indent="0">
              <a:buNone/>
              <a:defRPr sz="2160" baseline="0"/>
            </a:lvl1pPr>
          </a:lstStyle>
          <a:p>
            <a:pPr lvl="0"/>
            <a:r>
              <a:rPr lang="de-DE" dirty="0" smtClean="0"/>
              <a:t>Untertitel durch Klicken bearbeiten</a:t>
            </a:r>
          </a:p>
        </p:txBody>
      </p:sp>
    </p:spTree>
    <p:extLst>
      <p:ext uri="{BB962C8B-B14F-4D97-AF65-F5344CB8AC3E}">
        <p14:creationId xmlns:p14="http://schemas.microsoft.com/office/powerpoint/2010/main" val="38991602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und Bild Hochforma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8003" y="1657350"/>
            <a:ext cx="4176860" cy="445008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Date Placeholder 4"/>
          <p:cNvSpPr>
            <a:spLocks noGrp="1"/>
          </p:cNvSpPr>
          <p:nvPr>
            <p:ph type="dt" sz="half" idx="10"/>
          </p:nvPr>
        </p:nvSpPr>
        <p:spPr/>
        <p:txBody>
          <a:bodyPr/>
          <a:lstStyle/>
          <a:p>
            <a:r>
              <a:rPr lang="de-DE" smtClean="0"/>
              <a:t>20.01.2016</a:t>
            </a:r>
            <a:endParaRPr lang="de-DE" dirty="0"/>
          </a:p>
        </p:txBody>
      </p:sp>
      <p:sp>
        <p:nvSpPr>
          <p:cNvPr id="6" name="Footer Placeholder 5"/>
          <p:cNvSpPr>
            <a:spLocks noGrp="1"/>
          </p:cNvSpPr>
          <p:nvPr>
            <p:ph type="ftr" sz="quarter" idx="11"/>
          </p:nvPr>
        </p:nvSpPr>
        <p:spPr>
          <a:xfrm>
            <a:off x="482226" y="6501606"/>
            <a:ext cx="6048000" cy="147733"/>
          </a:xfrm>
        </p:spPr>
        <p:txBody>
          <a:bodyPr/>
          <a:lstStyle/>
          <a:p>
            <a:r>
              <a:rPr lang="de-DE" dirty="0" smtClean="0"/>
              <a:t>Universität Stuttgart – Institut für Kernenergetik und Energiesysteme</a:t>
            </a:r>
          </a:p>
        </p:txBody>
      </p:sp>
      <p:sp>
        <p:nvSpPr>
          <p:cNvPr id="7" name="Slide Number Placeholder 6"/>
          <p:cNvSpPr>
            <a:spLocks noGrp="1"/>
          </p:cNvSpPr>
          <p:nvPr>
            <p:ph type="sldNum" sz="quarter" idx="12"/>
          </p:nvPr>
        </p:nvSpPr>
        <p:spPr/>
        <p:txBody>
          <a:bodyPr/>
          <a:lstStyle/>
          <a:p>
            <a:fld id="{9E82CC3C-1DC0-4FDA-9590-6CC506AB67F8}" type="slidenum">
              <a:rPr lang="de-DE" smtClean="0"/>
              <a:t>‹Nr.›</a:t>
            </a:fld>
            <a:endParaRPr lang="de-DE" dirty="0"/>
          </a:p>
        </p:txBody>
      </p:sp>
      <p:sp>
        <p:nvSpPr>
          <p:cNvPr id="10" name="Bildplatzhalter 9"/>
          <p:cNvSpPr>
            <a:spLocks noGrp="1"/>
          </p:cNvSpPr>
          <p:nvPr>
            <p:ph type="pic" sz="quarter" idx="14"/>
          </p:nvPr>
        </p:nvSpPr>
        <p:spPr>
          <a:xfrm>
            <a:off x="4895688" y="1657350"/>
            <a:ext cx="3780000" cy="4450080"/>
          </a:xfrm>
          <a:solidFill>
            <a:schemeClr val="bg1">
              <a:lumMod val="95000"/>
            </a:schemeClr>
          </a:solidFill>
        </p:spPr>
        <p:txBody>
          <a:bodyPr/>
          <a:lstStyle>
            <a:lvl1pPr>
              <a:buClr>
                <a:schemeClr val="accent2"/>
              </a:buClr>
              <a:defRPr/>
            </a:lvl1pPr>
          </a:lstStyle>
          <a:p>
            <a:r>
              <a:rPr lang="de-DE" smtClean="0"/>
              <a:t>Bild durch Klicken auf Symbol hinzufügen</a:t>
            </a:r>
            <a:endParaRPr lang="en-US"/>
          </a:p>
        </p:txBody>
      </p:sp>
      <p:sp>
        <p:nvSpPr>
          <p:cNvPr id="2" name="Titel 1"/>
          <p:cNvSpPr>
            <a:spLocks noGrp="1"/>
          </p:cNvSpPr>
          <p:nvPr>
            <p:ph type="title"/>
          </p:nvPr>
        </p:nvSpPr>
        <p:spPr/>
        <p:txBody>
          <a:bodyPr/>
          <a:lstStyle/>
          <a:p>
            <a:r>
              <a:rPr lang="de-DE" smtClean="0"/>
              <a:t>Titelmasterformat durch Klicken bearbeiten</a:t>
            </a:r>
            <a:endParaRPr lang="de-DE"/>
          </a:p>
        </p:txBody>
      </p:sp>
      <p:sp>
        <p:nvSpPr>
          <p:cNvPr id="9" name="Textplatzhalter 7"/>
          <p:cNvSpPr>
            <a:spLocks noGrp="1"/>
          </p:cNvSpPr>
          <p:nvPr>
            <p:ph type="body" sz="quarter" idx="13" hasCustomPrompt="1"/>
          </p:nvPr>
        </p:nvSpPr>
        <p:spPr>
          <a:xfrm>
            <a:off x="468000" y="859687"/>
            <a:ext cx="8208000" cy="331470"/>
          </a:xfrm>
        </p:spPr>
        <p:txBody>
          <a:bodyPr lIns="0" tIns="0" rIns="0" bIns="0"/>
          <a:lstStyle>
            <a:lvl1pPr marL="0" indent="0">
              <a:buNone/>
              <a:defRPr sz="2160" baseline="0"/>
            </a:lvl1pPr>
          </a:lstStyle>
          <a:p>
            <a:pPr lvl="0"/>
            <a:r>
              <a:rPr lang="de-DE" dirty="0" smtClean="0"/>
              <a:t>Untertitel durch Klicken bearbeiten</a:t>
            </a:r>
          </a:p>
        </p:txBody>
      </p:sp>
    </p:spTree>
    <p:extLst>
      <p:ext uri="{BB962C8B-B14F-4D97-AF65-F5344CB8AC3E}">
        <p14:creationId xmlns:p14="http://schemas.microsoft.com/office/powerpoint/2010/main" val="22218382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11" name="Titel 10"/>
          <p:cNvSpPr>
            <a:spLocks noGrp="1"/>
          </p:cNvSpPr>
          <p:nvPr>
            <p:ph type="title"/>
          </p:nvPr>
        </p:nvSpPr>
        <p:spPr/>
        <p:txBody>
          <a:bodyPr/>
          <a:lstStyle/>
          <a:p>
            <a:r>
              <a:rPr lang="de-DE" smtClean="0"/>
              <a:t>Titelmasterformat durch Klicken bearbeiten</a:t>
            </a:r>
            <a:endParaRPr lang="en-US"/>
          </a:p>
        </p:txBody>
      </p:sp>
      <p:sp>
        <p:nvSpPr>
          <p:cNvPr id="13" name="Datumsplatzhalter 12"/>
          <p:cNvSpPr>
            <a:spLocks noGrp="1"/>
          </p:cNvSpPr>
          <p:nvPr>
            <p:ph type="dt" sz="half" idx="10"/>
          </p:nvPr>
        </p:nvSpPr>
        <p:spPr/>
        <p:txBody>
          <a:bodyPr/>
          <a:lstStyle/>
          <a:p>
            <a:r>
              <a:rPr lang="de-DE" dirty="0" smtClean="0"/>
              <a:t>15.12.2017</a:t>
            </a:r>
            <a:endParaRPr lang="en-US" dirty="0"/>
          </a:p>
        </p:txBody>
      </p:sp>
      <p:sp>
        <p:nvSpPr>
          <p:cNvPr id="14" name="Fußzeilenplatzhalter 13"/>
          <p:cNvSpPr>
            <a:spLocks noGrp="1"/>
          </p:cNvSpPr>
          <p:nvPr>
            <p:ph type="ftr" sz="quarter" idx="11"/>
          </p:nvPr>
        </p:nvSpPr>
        <p:spPr/>
        <p:txBody>
          <a:bodyPr/>
          <a:lstStyle/>
          <a:p>
            <a:r>
              <a:rPr lang="de-DE" smtClean="0"/>
              <a:t>Name | Nummer und Titel der Vorlesung</a:t>
            </a:r>
            <a:endParaRPr lang="en-US" dirty="0"/>
          </a:p>
        </p:txBody>
      </p:sp>
      <p:sp>
        <p:nvSpPr>
          <p:cNvPr id="15" name="Foliennummernplatzhalter 14"/>
          <p:cNvSpPr>
            <a:spLocks noGrp="1"/>
          </p:cNvSpPr>
          <p:nvPr>
            <p:ph type="sldNum" sz="quarter" idx="12"/>
          </p:nvPr>
        </p:nvSpPr>
        <p:spPr/>
        <p:txBody>
          <a:bodyPr/>
          <a:lstStyle/>
          <a:p>
            <a:fld id="{27F17F7B-33F1-4E6F-A975-90A68E9359C3}" type="slidenum">
              <a:rPr lang="en-US" smtClean="0"/>
              <a:pPr/>
              <a:t>‹Nr.›</a:t>
            </a:fld>
            <a:endParaRPr lang="en-US"/>
          </a:p>
        </p:txBody>
      </p:sp>
    </p:spTree>
    <p:extLst>
      <p:ext uri="{BB962C8B-B14F-4D97-AF65-F5344CB8AC3E}">
        <p14:creationId xmlns:p14="http://schemas.microsoft.com/office/powerpoint/2010/main" val="2299227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 Bilder">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mtClean="0"/>
              <a:t>Titelmasterformat durch Klicken bearbeiten</a:t>
            </a:r>
            <a:endParaRPr lang="de-DE" dirty="0"/>
          </a:p>
        </p:txBody>
      </p:sp>
      <p:sp>
        <p:nvSpPr>
          <p:cNvPr id="10" name="Bildplatzhalter 7"/>
          <p:cNvSpPr>
            <a:spLocks noGrp="1"/>
          </p:cNvSpPr>
          <p:nvPr>
            <p:ph type="pic" sz="quarter" idx="16"/>
          </p:nvPr>
        </p:nvSpPr>
        <p:spPr>
          <a:xfrm>
            <a:off x="3240000" y="1657349"/>
            <a:ext cx="3240000" cy="2597106"/>
          </a:xfrm>
          <a:solidFill>
            <a:schemeClr val="bg1">
              <a:lumMod val="95000"/>
            </a:schemeClr>
          </a:solidFill>
        </p:spPr>
        <p:txBody>
          <a:bodyPr/>
          <a:lstStyle>
            <a:lvl1pPr>
              <a:buClr>
                <a:schemeClr val="accent2"/>
              </a:buClr>
              <a:defRPr/>
            </a:lvl1pPr>
          </a:lstStyle>
          <a:p>
            <a:r>
              <a:rPr lang="de-DE" smtClean="0"/>
              <a:t>Bild durch Klicken auf Symbol hinzufügen</a:t>
            </a:r>
            <a:endParaRPr lang="en-US"/>
          </a:p>
        </p:txBody>
      </p:sp>
      <p:sp>
        <p:nvSpPr>
          <p:cNvPr id="11" name="Bildplatzhalter 7"/>
          <p:cNvSpPr>
            <a:spLocks noGrp="1"/>
          </p:cNvSpPr>
          <p:nvPr>
            <p:ph type="pic" sz="quarter" idx="17"/>
          </p:nvPr>
        </p:nvSpPr>
        <p:spPr>
          <a:xfrm>
            <a:off x="3240000" y="4258036"/>
            <a:ext cx="3240000" cy="2599964"/>
          </a:xfrm>
          <a:solidFill>
            <a:schemeClr val="bg1">
              <a:lumMod val="95000"/>
            </a:schemeClr>
          </a:solidFill>
        </p:spPr>
        <p:txBody>
          <a:bodyPr/>
          <a:lstStyle>
            <a:lvl1pPr>
              <a:buClr>
                <a:schemeClr val="accent2"/>
              </a:buClr>
              <a:defRPr/>
            </a:lvl1pPr>
          </a:lstStyle>
          <a:p>
            <a:r>
              <a:rPr lang="de-DE" smtClean="0"/>
              <a:t>Bild durch Klicken auf Symbol hinzufügen</a:t>
            </a:r>
            <a:endParaRPr lang="en-US"/>
          </a:p>
        </p:txBody>
      </p:sp>
      <p:sp>
        <p:nvSpPr>
          <p:cNvPr id="12" name="Bildplatzhalter 7"/>
          <p:cNvSpPr>
            <a:spLocks noGrp="1"/>
          </p:cNvSpPr>
          <p:nvPr>
            <p:ph type="pic" sz="quarter" idx="18"/>
          </p:nvPr>
        </p:nvSpPr>
        <p:spPr>
          <a:xfrm>
            <a:off x="6480000" y="1657351"/>
            <a:ext cx="2664000" cy="5200650"/>
          </a:xfrm>
          <a:solidFill>
            <a:schemeClr val="bg1">
              <a:lumMod val="95000"/>
            </a:schemeClr>
          </a:solidFill>
        </p:spPr>
        <p:txBody>
          <a:bodyPr/>
          <a:lstStyle>
            <a:lvl1pPr>
              <a:buClr>
                <a:schemeClr val="accent2"/>
              </a:buClr>
              <a:defRPr/>
            </a:lvl1pPr>
          </a:lstStyle>
          <a:p>
            <a:r>
              <a:rPr lang="de-DE" smtClean="0"/>
              <a:t>Bild durch Klicken auf Symbol hinzufügen</a:t>
            </a:r>
            <a:endParaRPr lang="en-US"/>
          </a:p>
        </p:txBody>
      </p:sp>
      <p:sp>
        <p:nvSpPr>
          <p:cNvPr id="13" name="Bildplatzhalter 7"/>
          <p:cNvSpPr>
            <a:spLocks noGrp="1"/>
          </p:cNvSpPr>
          <p:nvPr>
            <p:ph type="pic" sz="quarter" idx="19"/>
          </p:nvPr>
        </p:nvSpPr>
        <p:spPr>
          <a:xfrm>
            <a:off x="0" y="1657349"/>
            <a:ext cx="3240000" cy="2597106"/>
          </a:xfrm>
          <a:solidFill>
            <a:schemeClr val="bg1">
              <a:lumMod val="95000"/>
            </a:schemeClr>
          </a:solidFill>
        </p:spPr>
        <p:txBody>
          <a:bodyPr/>
          <a:lstStyle>
            <a:lvl1pPr>
              <a:buClr>
                <a:schemeClr val="accent2"/>
              </a:buClr>
              <a:defRPr/>
            </a:lvl1pPr>
          </a:lstStyle>
          <a:p>
            <a:r>
              <a:rPr lang="de-DE" dirty="0" smtClean="0"/>
              <a:t>Bild durch Klicken auf Symbol hinzufügen</a:t>
            </a:r>
            <a:endParaRPr lang="en-US" dirty="0"/>
          </a:p>
        </p:txBody>
      </p:sp>
      <p:sp>
        <p:nvSpPr>
          <p:cNvPr id="14" name="Bildplatzhalter 7"/>
          <p:cNvSpPr>
            <a:spLocks noGrp="1"/>
          </p:cNvSpPr>
          <p:nvPr>
            <p:ph type="pic" sz="quarter" idx="20"/>
          </p:nvPr>
        </p:nvSpPr>
        <p:spPr>
          <a:xfrm>
            <a:off x="0" y="4258036"/>
            <a:ext cx="3240000" cy="2599964"/>
          </a:xfrm>
          <a:solidFill>
            <a:schemeClr val="bg1">
              <a:lumMod val="95000"/>
            </a:schemeClr>
          </a:solidFill>
        </p:spPr>
        <p:txBody>
          <a:bodyPr/>
          <a:lstStyle>
            <a:lvl1pPr>
              <a:buClr>
                <a:schemeClr val="accent2"/>
              </a:buClr>
              <a:defRPr/>
            </a:lvl1pPr>
          </a:lstStyle>
          <a:p>
            <a:r>
              <a:rPr lang="de-DE" smtClean="0"/>
              <a:t>Bild durch Klicken auf Symbol hinzufügen</a:t>
            </a:r>
            <a:endParaRPr lang="en-US" dirty="0"/>
          </a:p>
        </p:txBody>
      </p:sp>
      <p:sp>
        <p:nvSpPr>
          <p:cNvPr id="9" name="Textplatzhalter 7"/>
          <p:cNvSpPr>
            <a:spLocks noGrp="1"/>
          </p:cNvSpPr>
          <p:nvPr>
            <p:ph type="body" sz="quarter" idx="13" hasCustomPrompt="1"/>
          </p:nvPr>
        </p:nvSpPr>
        <p:spPr>
          <a:xfrm>
            <a:off x="468000" y="859687"/>
            <a:ext cx="8208000" cy="331470"/>
          </a:xfrm>
        </p:spPr>
        <p:txBody>
          <a:bodyPr lIns="0" tIns="0" rIns="0" bIns="0"/>
          <a:lstStyle>
            <a:lvl1pPr marL="0" indent="0">
              <a:buNone/>
              <a:defRPr sz="2160" baseline="0"/>
            </a:lvl1pPr>
          </a:lstStyle>
          <a:p>
            <a:pPr lvl="0"/>
            <a:r>
              <a:rPr lang="de-DE" dirty="0" smtClean="0"/>
              <a:t>Untertitel durch Klicken bearbeiten</a:t>
            </a:r>
          </a:p>
        </p:txBody>
      </p:sp>
    </p:spTree>
    <p:extLst>
      <p:ext uri="{BB962C8B-B14F-4D97-AF65-F5344CB8AC3E}">
        <p14:creationId xmlns:p14="http://schemas.microsoft.com/office/powerpoint/2010/main" val="425706302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mit runden Bildern">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r>
              <a:rPr lang="de-DE" smtClean="0"/>
              <a:t>20.01.2016</a:t>
            </a:r>
            <a:endParaRPr lang="de-DE" dirty="0"/>
          </a:p>
        </p:txBody>
      </p:sp>
      <p:sp>
        <p:nvSpPr>
          <p:cNvPr id="4" name="Fußzeilenplatzhalter 3"/>
          <p:cNvSpPr>
            <a:spLocks noGrp="1"/>
          </p:cNvSpPr>
          <p:nvPr>
            <p:ph type="ftr" sz="quarter" idx="11"/>
          </p:nvPr>
        </p:nvSpPr>
        <p:spPr>
          <a:xfrm>
            <a:off x="482226" y="6501606"/>
            <a:ext cx="6048000" cy="147733"/>
          </a:xfrm>
        </p:spPr>
        <p:txBody>
          <a:bodyPr/>
          <a:lstStyle/>
          <a:p>
            <a:r>
              <a:rPr lang="de-DE" dirty="0" smtClean="0"/>
              <a:t>Universität Stuttgart – Institut für Kernenergetik und Energiesysteme</a:t>
            </a:r>
          </a:p>
        </p:txBody>
      </p:sp>
      <p:sp>
        <p:nvSpPr>
          <p:cNvPr id="5" name="Foliennummernplatzhalter 4"/>
          <p:cNvSpPr>
            <a:spLocks noGrp="1"/>
          </p:cNvSpPr>
          <p:nvPr>
            <p:ph type="sldNum" sz="quarter" idx="12"/>
          </p:nvPr>
        </p:nvSpPr>
        <p:spPr/>
        <p:txBody>
          <a:bodyPr/>
          <a:lstStyle/>
          <a:p>
            <a:fld id="{9E82CC3C-1DC0-4FDA-9590-6CC506AB67F8}" type="slidenum">
              <a:rPr lang="de-DE" smtClean="0"/>
              <a:pPr/>
              <a:t>‹Nr.›</a:t>
            </a:fld>
            <a:endParaRPr lang="de-DE" dirty="0"/>
          </a:p>
        </p:txBody>
      </p:sp>
      <p:sp>
        <p:nvSpPr>
          <p:cNvPr id="8" name="Bildplatzhalter 7"/>
          <p:cNvSpPr>
            <a:spLocks noGrp="1"/>
          </p:cNvSpPr>
          <p:nvPr>
            <p:ph type="pic" sz="quarter" idx="14"/>
          </p:nvPr>
        </p:nvSpPr>
        <p:spPr>
          <a:xfrm>
            <a:off x="482225" y="1338447"/>
            <a:ext cx="1229531" cy="1229531"/>
          </a:xfrm>
          <a:prstGeom prst="ellipse">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dirty="0"/>
          </a:p>
        </p:txBody>
      </p:sp>
      <p:sp>
        <p:nvSpPr>
          <p:cNvPr id="12" name="Textplatzhalter 10"/>
          <p:cNvSpPr>
            <a:spLocks noGrp="1"/>
          </p:cNvSpPr>
          <p:nvPr>
            <p:ph type="body" sz="quarter" idx="16"/>
          </p:nvPr>
        </p:nvSpPr>
        <p:spPr>
          <a:xfrm>
            <a:off x="1926510" y="1461930"/>
            <a:ext cx="5936400" cy="982562"/>
          </a:xfrm>
        </p:spPr>
        <p:txBody>
          <a:bodyPr anchor="ctr"/>
          <a:lstStyle>
            <a:lvl1pPr marL="0" indent="0">
              <a:buNone/>
              <a:defRPr sz="168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p:txBody>
      </p:sp>
      <p:sp>
        <p:nvSpPr>
          <p:cNvPr id="21" name="Bildplatzhalter 7"/>
          <p:cNvSpPr>
            <a:spLocks noGrp="1"/>
          </p:cNvSpPr>
          <p:nvPr>
            <p:ph type="pic" sz="quarter" idx="17"/>
          </p:nvPr>
        </p:nvSpPr>
        <p:spPr>
          <a:xfrm>
            <a:off x="482225" y="3066823"/>
            <a:ext cx="1229531" cy="1229531"/>
          </a:xfrm>
          <a:prstGeom prst="ellipse">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a:p>
        </p:txBody>
      </p:sp>
      <p:sp>
        <p:nvSpPr>
          <p:cNvPr id="22" name="Textplatzhalter 10"/>
          <p:cNvSpPr>
            <a:spLocks noGrp="1"/>
          </p:cNvSpPr>
          <p:nvPr>
            <p:ph type="body" sz="quarter" idx="18"/>
          </p:nvPr>
        </p:nvSpPr>
        <p:spPr>
          <a:xfrm>
            <a:off x="1926510" y="3190306"/>
            <a:ext cx="5936400" cy="982562"/>
          </a:xfrm>
        </p:spPr>
        <p:txBody>
          <a:bodyPr anchor="ctr"/>
          <a:lstStyle>
            <a:lvl1pPr marL="0" indent="0">
              <a:buNone/>
              <a:defRPr sz="168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p:txBody>
      </p:sp>
      <p:sp>
        <p:nvSpPr>
          <p:cNvPr id="23" name="Bildplatzhalter 7"/>
          <p:cNvSpPr>
            <a:spLocks noGrp="1"/>
          </p:cNvSpPr>
          <p:nvPr>
            <p:ph type="pic" sz="quarter" idx="19"/>
          </p:nvPr>
        </p:nvSpPr>
        <p:spPr>
          <a:xfrm>
            <a:off x="482225" y="4795199"/>
            <a:ext cx="1229531" cy="1229531"/>
          </a:xfrm>
          <a:prstGeom prst="ellipse">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a:p>
        </p:txBody>
      </p:sp>
      <p:sp>
        <p:nvSpPr>
          <p:cNvPr id="24" name="Textplatzhalter 10"/>
          <p:cNvSpPr>
            <a:spLocks noGrp="1"/>
          </p:cNvSpPr>
          <p:nvPr>
            <p:ph type="body" sz="quarter" idx="20"/>
          </p:nvPr>
        </p:nvSpPr>
        <p:spPr>
          <a:xfrm>
            <a:off x="1926510" y="4918683"/>
            <a:ext cx="5936400" cy="982562"/>
          </a:xfrm>
        </p:spPr>
        <p:txBody>
          <a:bodyPr anchor="ctr"/>
          <a:lstStyle>
            <a:lvl1pPr marL="0" indent="0">
              <a:buNone/>
              <a:defRPr sz="168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p:txBody>
      </p:sp>
      <p:sp>
        <p:nvSpPr>
          <p:cNvPr id="6" name="Titel 5"/>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31725206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mit eckigen Bildern">
    <p:spTree>
      <p:nvGrpSpPr>
        <p:cNvPr id="1" name=""/>
        <p:cNvGrpSpPr/>
        <p:nvPr/>
      </p:nvGrpSpPr>
      <p:grpSpPr>
        <a:xfrm>
          <a:off x="0" y="0"/>
          <a:ext cx="0" cy="0"/>
          <a:chOff x="0" y="0"/>
          <a:chExt cx="0" cy="0"/>
        </a:xfrm>
      </p:grpSpPr>
      <p:sp>
        <p:nvSpPr>
          <p:cNvPr id="8" name="Bildplatzhalter 7"/>
          <p:cNvSpPr>
            <a:spLocks noGrp="1"/>
          </p:cNvSpPr>
          <p:nvPr>
            <p:ph type="pic" sz="quarter" idx="14"/>
          </p:nvPr>
        </p:nvSpPr>
        <p:spPr>
          <a:xfrm>
            <a:off x="476250" y="1338448"/>
            <a:ext cx="1728000" cy="1296000"/>
          </a:xfrm>
          <a:prstGeom prst="rect">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a:p>
        </p:txBody>
      </p:sp>
      <p:sp>
        <p:nvSpPr>
          <p:cNvPr id="13" name="Bildplatzhalter 7"/>
          <p:cNvSpPr>
            <a:spLocks noGrp="1"/>
          </p:cNvSpPr>
          <p:nvPr>
            <p:ph type="pic" sz="quarter" idx="21"/>
          </p:nvPr>
        </p:nvSpPr>
        <p:spPr>
          <a:xfrm>
            <a:off x="476250" y="3073519"/>
            <a:ext cx="1728000" cy="1296000"/>
          </a:xfrm>
          <a:prstGeom prst="rect">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a:p>
        </p:txBody>
      </p:sp>
      <p:sp>
        <p:nvSpPr>
          <p:cNvPr id="15" name="Bildplatzhalter 7"/>
          <p:cNvSpPr>
            <a:spLocks noGrp="1"/>
          </p:cNvSpPr>
          <p:nvPr>
            <p:ph type="pic" sz="quarter" idx="23"/>
          </p:nvPr>
        </p:nvSpPr>
        <p:spPr>
          <a:xfrm>
            <a:off x="476250" y="4808591"/>
            <a:ext cx="1728000" cy="1296000"/>
          </a:xfrm>
          <a:prstGeom prst="rect">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dirty="0"/>
          </a:p>
        </p:txBody>
      </p:sp>
      <p:sp>
        <p:nvSpPr>
          <p:cNvPr id="3" name="Datumsplatzhalter 2"/>
          <p:cNvSpPr>
            <a:spLocks noGrp="1"/>
          </p:cNvSpPr>
          <p:nvPr>
            <p:ph type="dt" sz="half" idx="10"/>
          </p:nvPr>
        </p:nvSpPr>
        <p:spPr/>
        <p:txBody>
          <a:bodyPr/>
          <a:lstStyle/>
          <a:p>
            <a:r>
              <a:rPr lang="de-DE" smtClean="0"/>
              <a:t>20.01.2016</a:t>
            </a:r>
            <a:endParaRPr lang="de-DE" dirty="0"/>
          </a:p>
        </p:txBody>
      </p:sp>
      <p:sp>
        <p:nvSpPr>
          <p:cNvPr id="4" name="Fußzeilenplatzhalter 3"/>
          <p:cNvSpPr>
            <a:spLocks noGrp="1"/>
          </p:cNvSpPr>
          <p:nvPr>
            <p:ph type="ftr" sz="quarter" idx="11"/>
          </p:nvPr>
        </p:nvSpPr>
        <p:spPr>
          <a:xfrm>
            <a:off x="482226" y="6501606"/>
            <a:ext cx="6048000" cy="147733"/>
          </a:xfrm>
        </p:spPr>
        <p:txBody>
          <a:bodyPr/>
          <a:lstStyle/>
          <a:p>
            <a:r>
              <a:rPr lang="de-DE" dirty="0" smtClean="0"/>
              <a:t>Universität Stuttgart – Institut für Kernenergetik und Energiesysteme</a:t>
            </a:r>
          </a:p>
        </p:txBody>
      </p:sp>
      <p:sp>
        <p:nvSpPr>
          <p:cNvPr id="5" name="Foliennummernplatzhalter 4"/>
          <p:cNvSpPr>
            <a:spLocks noGrp="1"/>
          </p:cNvSpPr>
          <p:nvPr>
            <p:ph type="sldNum" sz="quarter" idx="12"/>
          </p:nvPr>
        </p:nvSpPr>
        <p:spPr/>
        <p:txBody>
          <a:bodyPr/>
          <a:lstStyle/>
          <a:p>
            <a:fld id="{9E82CC3C-1DC0-4FDA-9590-6CC506AB67F8}" type="slidenum">
              <a:rPr lang="de-DE" smtClean="0"/>
              <a:pPr/>
              <a:t>‹Nr.›</a:t>
            </a:fld>
            <a:endParaRPr lang="de-DE" dirty="0"/>
          </a:p>
        </p:txBody>
      </p:sp>
      <p:sp>
        <p:nvSpPr>
          <p:cNvPr id="12" name="Textplatzhalter 10"/>
          <p:cNvSpPr>
            <a:spLocks noGrp="1"/>
          </p:cNvSpPr>
          <p:nvPr>
            <p:ph type="body" sz="quarter" idx="16"/>
          </p:nvPr>
        </p:nvSpPr>
        <p:spPr>
          <a:xfrm>
            <a:off x="2419006" y="1495167"/>
            <a:ext cx="5335394" cy="982562"/>
          </a:xfrm>
        </p:spPr>
        <p:txBody>
          <a:bodyPr anchor="ctr"/>
          <a:lstStyle>
            <a:lvl1pPr marL="0" indent="0">
              <a:buNone/>
              <a:defRPr sz="168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p:txBody>
      </p:sp>
      <p:sp>
        <p:nvSpPr>
          <p:cNvPr id="14" name="Textplatzhalter 10"/>
          <p:cNvSpPr>
            <a:spLocks noGrp="1"/>
          </p:cNvSpPr>
          <p:nvPr>
            <p:ph type="body" sz="quarter" idx="22"/>
          </p:nvPr>
        </p:nvSpPr>
        <p:spPr>
          <a:xfrm>
            <a:off x="2419006" y="3230238"/>
            <a:ext cx="5335394" cy="982562"/>
          </a:xfrm>
        </p:spPr>
        <p:txBody>
          <a:bodyPr anchor="ctr"/>
          <a:lstStyle>
            <a:lvl1pPr marL="0" indent="0">
              <a:buNone/>
              <a:defRPr sz="168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p:txBody>
      </p:sp>
      <p:sp>
        <p:nvSpPr>
          <p:cNvPr id="16" name="Textplatzhalter 10"/>
          <p:cNvSpPr>
            <a:spLocks noGrp="1"/>
          </p:cNvSpPr>
          <p:nvPr>
            <p:ph type="body" sz="quarter" idx="24"/>
          </p:nvPr>
        </p:nvSpPr>
        <p:spPr>
          <a:xfrm>
            <a:off x="2419006" y="4965310"/>
            <a:ext cx="5335394" cy="982562"/>
          </a:xfrm>
        </p:spPr>
        <p:txBody>
          <a:bodyPr anchor="ctr"/>
          <a:lstStyle>
            <a:lvl1pPr marL="0" indent="0">
              <a:buNone/>
              <a:defRPr sz="1680" b="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smtClean="0"/>
              <a:t>Textmasterformat bearbeiten</a:t>
            </a:r>
          </a:p>
        </p:txBody>
      </p:sp>
      <p:sp>
        <p:nvSpPr>
          <p:cNvPr id="6" name="Titel 5"/>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20150516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Personen">
    <p:spTree>
      <p:nvGrpSpPr>
        <p:cNvPr id="1" name=""/>
        <p:cNvGrpSpPr/>
        <p:nvPr/>
      </p:nvGrpSpPr>
      <p:grpSpPr>
        <a:xfrm>
          <a:off x="0" y="0"/>
          <a:ext cx="0" cy="0"/>
          <a:chOff x="0" y="0"/>
          <a:chExt cx="0" cy="0"/>
        </a:xfrm>
      </p:grpSpPr>
      <p:sp>
        <p:nvSpPr>
          <p:cNvPr id="9" name="Rechteck 8"/>
          <p:cNvSpPr/>
          <p:nvPr userDrawn="1"/>
        </p:nvSpPr>
        <p:spPr>
          <a:xfrm>
            <a:off x="482225" y="2778941"/>
            <a:ext cx="281404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4" dirty="0"/>
          </a:p>
        </p:txBody>
      </p:sp>
      <p:sp>
        <p:nvSpPr>
          <p:cNvPr id="3" name="Datumsplatzhalter 2"/>
          <p:cNvSpPr>
            <a:spLocks noGrp="1"/>
          </p:cNvSpPr>
          <p:nvPr>
            <p:ph type="dt" sz="half" idx="10"/>
          </p:nvPr>
        </p:nvSpPr>
        <p:spPr/>
        <p:txBody>
          <a:bodyPr/>
          <a:lstStyle/>
          <a:p>
            <a:r>
              <a:rPr lang="de-DE" smtClean="0"/>
              <a:t>20.01.2016</a:t>
            </a:r>
            <a:endParaRPr lang="de-DE" dirty="0"/>
          </a:p>
        </p:txBody>
      </p:sp>
      <p:sp>
        <p:nvSpPr>
          <p:cNvPr id="4" name="Fußzeilenplatzhalter 3"/>
          <p:cNvSpPr>
            <a:spLocks noGrp="1"/>
          </p:cNvSpPr>
          <p:nvPr>
            <p:ph type="ftr" sz="quarter" idx="11"/>
          </p:nvPr>
        </p:nvSpPr>
        <p:spPr>
          <a:xfrm>
            <a:off x="482226" y="6501606"/>
            <a:ext cx="6048000" cy="147733"/>
          </a:xfrm>
        </p:spPr>
        <p:txBody>
          <a:bodyPr/>
          <a:lstStyle/>
          <a:p>
            <a:r>
              <a:rPr lang="de-DE" dirty="0" smtClean="0"/>
              <a:t>Universität Stuttgart – Institut für Kernenergetik und Energiesysteme</a:t>
            </a:r>
          </a:p>
        </p:txBody>
      </p:sp>
      <p:sp>
        <p:nvSpPr>
          <p:cNvPr id="5" name="Foliennummernplatzhalter 4"/>
          <p:cNvSpPr>
            <a:spLocks noGrp="1"/>
          </p:cNvSpPr>
          <p:nvPr>
            <p:ph type="sldNum" sz="quarter" idx="12"/>
          </p:nvPr>
        </p:nvSpPr>
        <p:spPr/>
        <p:txBody>
          <a:bodyPr/>
          <a:lstStyle/>
          <a:p>
            <a:fld id="{9E82CC3C-1DC0-4FDA-9590-6CC506AB67F8}" type="slidenum">
              <a:rPr lang="de-DE" smtClean="0"/>
              <a:pPr/>
              <a:t>‹Nr.›</a:t>
            </a:fld>
            <a:endParaRPr lang="de-DE" dirty="0"/>
          </a:p>
        </p:txBody>
      </p:sp>
      <p:sp>
        <p:nvSpPr>
          <p:cNvPr id="8" name="Bildplatzhalter 7"/>
          <p:cNvSpPr>
            <a:spLocks noGrp="1" noChangeAspect="1"/>
          </p:cNvSpPr>
          <p:nvPr>
            <p:ph type="pic" sz="quarter" idx="14"/>
          </p:nvPr>
        </p:nvSpPr>
        <p:spPr>
          <a:xfrm>
            <a:off x="1169244" y="2044370"/>
            <a:ext cx="1468800" cy="1468800"/>
          </a:xfrm>
          <a:prstGeom prst="ellipse">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dirty="0"/>
          </a:p>
        </p:txBody>
      </p:sp>
      <p:sp>
        <p:nvSpPr>
          <p:cNvPr id="11" name="Textplatzhalter 10"/>
          <p:cNvSpPr>
            <a:spLocks noGrp="1"/>
          </p:cNvSpPr>
          <p:nvPr>
            <p:ph type="body" sz="quarter" idx="15" hasCustomPrompt="1"/>
          </p:nvPr>
        </p:nvSpPr>
        <p:spPr>
          <a:xfrm>
            <a:off x="720000" y="3857760"/>
            <a:ext cx="2340290" cy="302400"/>
          </a:xfrm>
        </p:spPr>
        <p:txBody>
          <a:bodyPr/>
          <a:lstStyle>
            <a:lvl1pPr marL="0" indent="0">
              <a:buNone/>
              <a:defRPr sz="132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Name</a:t>
            </a:r>
          </a:p>
        </p:txBody>
      </p:sp>
      <p:sp>
        <p:nvSpPr>
          <p:cNvPr id="12" name="Textplatzhalter 10"/>
          <p:cNvSpPr>
            <a:spLocks noGrp="1"/>
          </p:cNvSpPr>
          <p:nvPr>
            <p:ph type="body" sz="quarter" idx="16" hasCustomPrompt="1"/>
          </p:nvPr>
        </p:nvSpPr>
        <p:spPr>
          <a:xfrm>
            <a:off x="720000" y="4320000"/>
            <a:ext cx="2340290" cy="1433100"/>
          </a:xfrm>
        </p:spPr>
        <p:txBody>
          <a:bodyPr/>
          <a:lstStyle>
            <a:lvl1pPr marL="0" indent="0">
              <a:spcBef>
                <a:spcPts val="1200"/>
              </a:spcBef>
              <a:buNone/>
              <a:defRPr sz="132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Institut und Professur</a:t>
            </a:r>
          </a:p>
        </p:txBody>
      </p:sp>
      <p:sp>
        <p:nvSpPr>
          <p:cNvPr id="21" name="Rechteck 20"/>
          <p:cNvSpPr/>
          <p:nvPr userDrawn="1"/>
        </p:nvSpPr>
        <p:spPr>
          <a:xfrm>
            <a:off x="3896477" y="2778941"/>
            <a:ext cx="281404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4" dirty="0"/>
          </a:p>
        </p:txBody>
      </p:sp>
      <p:sp>
        <p:nvSpPr>
          <p:cNvPr id="22" name="Bildplatzhalter 7"/>
          <p:cNvSpPr>
            <a:spLocks noGrp="1" noChangeAspect="1"/>
          </p:cNvSpPr>
          <p:nvPr>
            <p:ph type="pic" sz="quarter" idx="17"/>
          </p:nvPr>
        </p:nvSpPr>
        <p:spPr>
          <a:xfrm>
            <a:off x="4583495" y="2044370"/>
            <a:ext cx="1468800" cy="1468800"/>
          </a:xfrm>
          <a:prstGeom prst="ellipse">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a:p>
        </p:txBody>
      </p:sp>
      <p:sp>
        <p:nvSpPr>
          <p:cNvPr id="23" name="Textplatzhalter 10"/>
          <p:cNvSpPr>
            <a:spLocks noGrp="1"/>
          </p:cNvSpPr>
          <p:nvPr>
            <p:ph type="body" sz="quarter" idx="18" hasCustomPrompt="1"/>
          </p:nvPr>
        </p:nvSpPr>
        <p:spPr>
          <a:xfrm>
            <a:off x="4134251" y="3857760"/>
            <a:ext cx="2340290" cy="302400"/>
          </a:xfrm>
        </p:spPr>
        <p:txBody>
          <a:bodyPr/>
          <a:lstStyle>
            <a:lvl1pPr marL="0" indent="0">
              <a:buNone/>
              <a:defRPr sz="132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Name</a:t>
            </a:r>
          </a:p>
        </p:txBody>
      </p:sp>
      <p:sp>
        <p:nvSpPr>
          <p:cNvPr id="24" name="Textplatzhalter 10"/>
          <p:cNvSpPr>
            <a:spLocks noGrp="1"/>
          </p:cNvSpPr>
          <p:nvPr>
            <p:ph type="body" sz="quarter" idx="19" hasCustomPrompt="1"/>
          </p:nvPr>
        </p:nvSpPr>
        <p:spPr>
          <a:xfrm>
            <a:off x="4134251" y="4320000"/>
            <a:ext cx="2340290" cy="1433100"/>
          </a:xfrm>
        </p:spPr>
        <p:txBody>
          <a:bodyPr/>
          <a:lstStyle>
            <a:lvl1pPr marL="0" indent="0">
              <a:spcBef>
                <a:spcPts val="1200"/>
              </a:spcBef>
              <a:buNone/>
              <a:defRPr sz="132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Institut und Professur</a:t>
            </a:r>
          </a:p>
        </p:txBody>
      </p:sp>
      <p:sp>
        <p:nvSpPr>
          <p:cNvPr id="7" name="Titel 6"/>
          <p:cNvSpPr>
            <a:spLocks noGrp="1"/>
          </p:cNvSpPr>
          <p:nvPr>
            <p:ph type="title"/>
          </p:nvPr>
        </p:nvSpPr>
        <p:spPr/>
        <p:txBody>
          <a:bodyPr/>
          <a:lstStyle/>
          <a:p>
            <a:r>
              <a:rPr lang="de-DE" smtClean="0"/>
              <a:t>Titelmasterformat durch Klicken bearbeiten</a:t>
            </a:r>
            <a:endParaRPr lang="de-DE" dirty="0"/>
          </a:p>
        </p:txBody>
      </p:sp>
      <p:sp>
        <p:nvSpPr>
          <p:cNvPr id="15" name="Textplatzhalter 7"/>
          <p:cNvSpPr>
            <a:spLocks noGrp="1"/>
          </p:cNvSpPr>
          <p:nvPr>
            <p:ph type="body" sz="quarter" idx="13" hasCustomPrompt="1"/>
          </p:nvPr>
        </p:nvSpPr>
        <p:spPr>
          <a:xfrm>
            <a:off x="468000" y="859687"/>
            <a:ext cx="8208000" cy="331470"/>
          </a:xfrm>
        </p:spPr>
        <p:txBody>
          <a:bodyPr lIns="0" tIns="0" rIns="0" bIns="0"/>
          <a:lstStyle>
            <a:lvl1pPr marL="0" indent="0">
              <a:buNone/>
              <a:defRPr sz="2160" baseline="0"/>
            </a:lvl1pPr>
          </a:lstStyle>
          <a:p>
            <a:pPr lvl="0"/>
            <a:r>
              <a:rPr lang="de-DE" dirty="0" smtClean="0"/>
              <a:t>Untertitel durch Klicken bearbeiten</a:t>
            </a:r>
          </a:p>
        </p:txBody>
      </p:sp>
    </p:spTree>
    <p:extLst>
      <p:ext uri="{BB962C8B-B14F-4D97-AF65-F5344CB8AC3E}">
        <p14:creationId xmlns:p14="http://schemas.microsoft.com/office/powerpoint/2010/main" val="230044533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ersonen">
    <p:spTree>
      <p:nvGrpSpPr>
        <p:cNvPr id="1" name=""/>
        <p:cNvGrpSpPr/>
        <p:nvPr/>
      </p:nvGrpSpPr>
      <p:grpSpPr>
        <a:xfrm>
          <a:off x="0" y="0"/>
          <a:ext cx="0" cy="0"/>
          <a:chOff x="0" y="0"/>
          <a:chExt cx="0" cy="0"/>
        </a:xfrm>
      </p:grpSpPr>
      <p:sp>
        <p:nvSpPr>
          <p:cNvPr id="9" name="Rechteck 8"/>
          <p:cNvSpPr/>
          <p:nvPr userDrawn="1"/>
        </p:nvSpPr>
        <p:spPr>
          <a:xfrm>
            <a:off x="482226" y="2778941"/>
            <a:ext cx="2520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4" dirty="0"/>
          </a:p>
        </p:txBody>
      </p:sp>
      <p:sp>
        <p:nvSpPr>
          <p:cNvPr id="3" name="Datumsplatzhalter 2"/>
          <p:cNvSpPr>
            <a:spLocks noGrp="1"/>
          </p:cNvSpPr>
          <p:nvPr>
            <p:ph type="dt" sz="half" idx="10"/>
          </p:nvPr>
        </p:nvSpPr>
        <p:spPr/>
        <p:txBody>
          <a:bodyPr/>
          <a:lstStyle/>
          <a:p>
            <a:r>
              <a:rPr lang="de-DE" smtClean="0"/>
              <a:t>20.01.2016</a:t>
            </a:r>
            <a:endParaRPr lang="de-DE" dirty="0"/>
          </a:p>
        </p:txBody>
      </p:sp>
      <p:sp>
        <p:nvSpPr>
          <p:cNvPr id="4" name="Fußzeilenplatzhalter 3"/>
          <p:cNvSpPr>
            <a:spLocks noGrp="1"/>
          </p:cNvSpPr>
          <p:nvPr>
            <p:ph type="ftr" sz="quarter" idx="11"/>
          </p:nvPr>
        </p:nvSpPr>
        <p:spPr>
          <a:xfrm>
            <a:off x="482226" y="6501606"/>
            <a:ext cx="6048000" cy="147733"/>
          </a:xfrm>
        </p:spPr>
        <p:txBody>
          <a:bodyPr/>
          <a:lstStyle/>
          <a:p>
            <a:r>
              <a:rPr lang="de-DE" dirty="0" smtClean="0"/>
              <a:t>Universität Stuttgart – Institut für Kernenergetik und Energiesysteme</a:t>
            </a:r>
          </a:p>
        </p:txBody>
      </p:sp>
      <p:sp>
        <p:nvSpPr>
          <p:cNvPr id="5" name="Foliennummernplatzhalter 4"/>
          <p:cNvSpPr>
            <a:spLocks noGrp="1"/>
          </p:cNvSpPr>
          <p:nvPr>
            <p:ph type="sldNum" sz="quarter" idx="12"/>
          </p:nvPr>
        </p:nvSpPr>
        <p:spPr/>
        <p:txBody>
          <a:bodyPr/>
          <a:lstStyle/>
          <a:p>
            <a:fld id="{9E82CC3C-1DC0-4FDA-9590-6CC506AB67F8}" type="slidenum">
              <a:rPr lang="de-DE" smtClean="0"/>
              <a:pPr/>
              <a:t>‹Nr.›</a:t>
            </a:fld>
            <a:endParaRPr lang="de-DE" dirty="0"/>
          </a:p>
        </p:txBody>
      </p:sp>
      <p:sp>
        <p:nvSpPr>
          <p:cNvPr id="8" name="Bildplatzhalter 7"/>
          <p:cNvSpPr>
            <a:spLocks noGrp="1" noChangeAspect="1"/>
          </p:cNvSpPr>
          <p:nvPr>
            <p:ph type="pic" sz="quarter" idx="14"/>
          </p:nvPr>
        </p:nvSpPr>
        <p:spPr>
          <a:xfrm>
            <a:off x="1022226" y="2043360"/>
            <a:ext cx="1468800" cy="1468800"/>
          </a:xfrm>
          <a:prstGeom prst="ellipse">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a:p>
        </p:txBody>
      </p:sp>
      <p:sp>
        <p:nvSpPr>
          <p:cNvPr id="11" name="Textplatzhalter 10"/>
          <p:cNvSpPr>
            <a:spLocks noGrp="1"/>
          </p:cNvSpPr>
          <p:nvPr>
            <p:ph type="body" sz="quarter" idx="15" hasCustomPrompt="1"/>
          </p:nvPr>
        </p:nvSpPr>
        <p:spPr>
          <a:xfrm>
            <a:off x="720000" y="3857760"/>
            <a:ext cx="2160000" cy="302400"/>
          </a:xfrm>
        </p:spPr>
        <p:txBody>
          <a:bodyPr/>
          <a:lstStyle>
            <a:lvl1pPr marL="0" indent="0">
              <a:buNone/>
              <a:defRPr sz="132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Name</a:t>
            </a:r>
          </a:p>
        </p:txBody>
      </p:sp>
      <p:sp>
        <p:nvSpPr>
          <p:cNvPr id="12" name="Textplatzhalter 10"/>
          <p:cNvSpPr>
            <a:spLocks noGrp="1"/>
          </p:cNvSpPr>
          <p:nvPr>
            <p:ph type="body" sz="quarter" idx="16" hasCustomPrompt="1"/>
          </p:nvPr>
        </p:nvSpPr>
        <p:spPr>
          <a:xfrm>
            <a:off x="720000" y="4320000"/>
            <a:ext cx="2160000" cy="1433100"/>
          </a:xfrm>
        </p:spPr>
        <p:txBody>
          <a:bodyPr/>
          <a:lstStyle>
            <a:lvl1pPr marL="0" indent="0">
              <a:spcBef>
                <a:spcPts val="1200"/>
              </a:spcBef>
              <a:buNone/>
              <a:defRPr sz="132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Institut und Professur</a:t>
            </a:r>
          </a:p>
        </p:txBody>
      </p:sp>
      <p:sp>
        <p:nvSpPr>
          <p:cNvPr id="13" name="Rechteck 12"/>
          <p:cNvSpPr/>
          <p:nvPr userDrawn="1"/>
        </p:nvSpPr>
        <p:spPr>
          <a:xfrm>
            <a:off x="3318958" y="2778941"/>
            <a:ext cx="2520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4" dirty="0"/>
          </a:p>
        </p:txBody>
      </p:sp>
      <p:sp>
        <p:nvSpPr>
          <p:cNvPr id="14" name="Bildplatzhalter 7"/>
          <p:cNvSpPr>
            <a:spLocks noGrp="1" noChangeAspect="1"/>
          </p:cNvSpPr>
          <p:nvPr>
            <p:ph type="pic" sz="quarter" idx="17"/>
          </p:nvPr>
        </p:nvSpPr>
        <p:spPr>
          <a:xfrm>
            <a:off x="3858958" y="2043360"/>
            <a:ext cx="1468800" cy="1468800"/>
          </a:xfrm>
          <a:prstGeom prst="ellipse">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a:p>
        </p:txBody>
      </p:sp>
      <p:sp>
        <p:nvSpPr>
          <p:cNvPr id="15" name="Textplatzhalter 10"/>
          <p:cNvSpPr>
            <a:spLocks noGrp="1"/>
          </p:cNvSpPr>
          <p:nvPr>
            <p:ph type="body" sz="quarter" idx="18" hasCustomPrompt="1"/>
          </p:nvPr>
        </p:nvSpPr>
        <p:spPr>
          <a:xfrm>
            <a:off x="3556732" y="3857760"/>
            <a:ext cx="2160000" cy="302400"/>
          </a:xfrm>
        </p:spPr>
        <p:txBody>
          <a:bodyPr/>
          <a:lstStyle>
            <a:lvl1pPr marL="0" indent="0">
              <a:buNone/>
              <a:defRPr sz="132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Name</a:t>
            </a:r>
          </a:p>
        </p:txBody>
      </p:sp>
      <p:sp>
        <p:nvSpPr>
          <p:cNvPr id="16" name="Textplatzhalter 10"/>
          <p:cNvSpPr>
            <a:spLocks noGrp="1"/>
          </p:cNvSpPr>
          <p:nvPr>
            <p:ph type="body" sz="quarter" idx="19" hasCustomPrompt="1"/>
          </p:nvPr>
        </p:nvSpPr>
        <p:spPr>
          <a:xfrm>
            <a:off x="3556732" y="4320000"/>
            <a:ext cx="2160000" cy="1433100"/>
          </a:xfrm>
        </p:spPr>
        <p:txBody>
          <a:bodyPr/>
          <a:lstStyle>
            <a:lvl1pPr marL="0" indent="0">
              <a:spcBef>
                <a:spcPts val="1200"/>
              </a:spcBef>
              <a:buNone/>
              <a:defRPr sz="132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Institut und Professur</a:t>
            </a:r>
          </a:p>
        </p:txBody>
      </p:sp>
      <p:sp>
        <p:nvSpPr>
          <p:cNvPr id="17" name="Rechteck 16"/>
          <p:cNvSpPr/>
          <p:nvPr userDrawn="1"/>
        </p:nvSpPr>
        <p:spPr>
          <a:xfrm>
            <a:off x="6155688" y="2778941"/>
            <a:ext cx="2520000" cy="32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4" dirty="0"/>
          </a:p>
        </p:txBody>
      </p:sp>
      <p:sp>
        <p:nvSpPr>
          <p:cNvPr id="18" name="Bildplatzhalter 7"/>
          <p:cNvSpPr>
            <a:spLocks noGrp="1" noChangeAspect="1"/>
          </p:cNvSpPr>
          <p:nvPr>
            <p:ph type="pic" sz="quarter" idx="20"/>
          </p:nvPr>
        </p:nvSpPr>
        <p:spPr>
          <a:xfrm>
            <a:off x="6695688" y="2043360"/>
            <a:ext cx="1468800" cy="1468800"/>
          </a:xfrm>
          <a:prstGeom prst="ellipse">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a:p>
        </p:txBody>
      </p:sp>
      <p:sp>
        <p:nvSpPr>
          <p:cNvPr id="19" name="Textplatzhalter 10"/>
          <p:cNvSpPr>
            <a:spLocks noGrp="1"/>
          </p:cNvSpPr>
          <p:nvPr>
            <p:ph type="body" sz="quarter" idx="21" hasCustomPrompt="1"/>
          </p:nvPr>
        </p:nvSpPr>
        <p:spPr>
          <a:xfrm>
            <a:off x="6393462" y="3857760"/>
            <a:ext cx="2160000" cy="302400"/>
          </a:xfrm>
        </p:spPr>
        <p:txBody>
          <a:bodyPr/>
          <a:lstStyle>
            <a:lvl1pPr marL="0" indent="0">
              <a:buNone/>
              <a:defRPr sz="132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Name</a:t>
            </a:r>
          </a:p>
        </p:txBody>
      </p:sp>
      <p:sp>
        <p:nvSpPr>
          <p:cNvPr id="20" name="Textplatzhalter 10"/>
          <p:cNvSpPr>
            <a:spLocks noGrp="1"/>
          </p:cNvSpPr>
          <p:nvPr>
            <p:ph type="body" sz="quarter" idx="22" hasCustomPrompt="1"/>
          </p:nvPr>
        </p:nvSpPr>
        <p:spPr>
          <a:xfrm>
            <a:off x="6393462" y="4320000"/>
            <a:ext cx="2160000" cy="1433100"/>
          </a:xfrm>
        </p:spPr>
        <p:txBody>
          <a:bodyPr/>
          <a:lstStyle>
            <a:lvl1pPr marL="0" indent="0">
              <a:spcBef>
                <a:spcPts val="1200"/>
              </a:spcBef>
              <a:buNone/>
              <a:defRPr sz="132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Institut und Professur</a:t>
            </a:r>
          </a:p>
        </p:txBody>
      </p:sp>
      <p:sp>
        <p:nvSpPr>
          <p:cNvPr id="7" name="Titel 6"/>
          <p:cNvSpPr>
            <a:spLocks noGrp="1"/>
          </p:cNvSpPr>
          <p:nvPr>
            <p:ph type="title"/>
          </p:nvPr>
        </p:nvSpPr>
        <p:spPr/>
        <p:txBody>
          <a:bodyPr/>
          <a:lstStyle/>
          <a:p>
            <a:r>
              <a:rPr lang="de-DE" smtClean="0"/>
              <a:t>Titelmasterformat durch Klicken bearbeiten</a:t>
            </a:r>
            <a:endParaRPr lang="de-DE"/>
          </a:p>
        </p:txBody>
      </p:sp>
      <p:sp>
        <p:nvSpPr>
          <p:cNvPr id="27" name="Textplatzhalter 7"/>
          <p:cNvSpPr>
            <a:spLocks noGrp="1"/>
          </p:cNvSpPr>
          <p:nvPr>
            <p:ph type="body" sz="quarter" idx="13" hasCustomPrompt="1"/>
          </p:nvPr>
        </p:nvSpPr>
        <p:spPr>
          <a:xfrm>
            <a:off x="468000" y="859687"/>
            <a:ext cx="8208000" cy="331470"/>
          </a:xfrm>
        </p:spPr>
        <p:txBody>
          <a:bodyPr lIns="0" tIns="0" rIns="0" bIns="0"/>
          <a:lstStyle>
            <a:lvl1pPr marL="0" indent="0">
              <a:buNone/>
              <a:defRPr sz="2160" baseline="0"/>
            </a:lvl1pPr>
          </a:lstStyle>
          <a:p>
            <a:pPr lvl="0"/>
            <a:r>
              <a:rPr lang="de-DE" dirty="0" smtClean="0"/>
              <a:t>Untertitel durch Klicken bearbeiten</a:t>
            </a:r>
          </a:p>
        </p:txBody>
      </p:sp>
    </p:spTree>
    <p:extLst>
      <p:ext uri="{BB962C8B-B14F-4D97-AF65-F5344CB8AC3E}">
        <p14:creationId xmlns:p14="http://schemas.microsoft.com/office/powerpoint/2010/main" val="146718006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Personen">
    <p:spTree>
      <p:nvGrpSpPr>
        <p:cNvPr id="1" name=""/>
        <p:cNvGrpSpPr/>
        <p:nvPr/>
      </p:nvGrpSpPr>
      <p:grpSpPr>
        <a:xfrm>
          <a:off x="0" y="0"/>
          <a:ext cx="0" cy="0"/>
          <a:chOff x="0" y="0"/>
          <a:chExt cx="0" cy="0"/>
        </a:xfrm>
      </p:grpSpPr>
      <p:sp>
        <p:nvSpPr>
          <p:cNvPr id="9" name="Rechteck 8"/>
          <p:cNvSpPr/>
          <p:nvPr userDrawn="1"/>
        </p:nvSpPr>
        <p:spPr>
          <a:xfrm>
            <a:off x="482226" y="2778943"/>
            <a:ext cx="2016000" cy="332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4" dirty="0"/>
          </a:p>
        </p:txBody>
      </p:sp>
      <p:sp>
        <p:nvSpPr>
          <p:cNvPr id="3" name="Datumsplatzhalter 2"/>
          <p:cNvSpPr>
            <a:spLocks noGrp="1"/>
          </p:cNvSpPr>
          <p:nvPr>
            <p:ph type="dt" sz="half" idx="10"/>
          </p:nvPr>
        </p:nvSpPr>
        <p:spPr/>
        <p:txBody>
          <a:bodyPr/>
          <a:lstStyle/>
          <a:p>
            <a:r>
              <a:rPr lang="de-DE" smtClean="0"/>
              <a:t>20.01.2016</a:t>
            </a:r>
            <a:endParaRPr lang="de-DE" dirty="0"/>
          </a:p>
        </p:txBody>
      </p:sp>
      <p:sp>
        <p:nvSpPr>
          <p:cNvPr id="4" name="Fußzeilenplatzhalter 3"/>
          <p:cNvSpPr>
            <a:spLocks noGrp="1"/>
          </p:cNvSpPr>
          <p:nvPr>
            <p:ph type="ftr" sz="quarter" idx="11"/>
          </p:nvPr>
        </p:nvSpPr>
        <p:spPr>
          <a:xfrm>
            <a:off x="482226" y="6501606"/>
            <a:ext cx="6048000" cy="147733"/>
          </a:xfrm>
        </p:spPr>
        <p:txBody>
          <a:bodyPr/>
          <a:lstStyle/>
          <a:p>
            <a:r>
              <a:rPr lang="de-DE" dirty="0" smtClean="0"/>
              <a:t>Universität Stuttgart – Institut für Kernenergetik und Energiesysteme</a:t>
            </a:r>
          </a:p>
        </p:txBody>
      </p:sp>
      <p:sp>
        <p:nvSpPr>
          <p:cNvPr id="5" name="Foliennummernplatzhalter 4"/>
          <p:cNvSpPr>
            <a:spLocks noGrp="1"/>
          </p:cNvSpPr>
          <p:nvPr>
            <p:ph type="sldNum" sz="quarter" idx="12"/>
          </p:nvPr>
        </p:nvSpPr>
        <p:spPr/>
        <p:txBody>
          <a:bodyPr/>
          <a:lstStyle/>
          <a:p>
            <a:fld id="{9E82CC3C-1DC0-4FDA-9590-6CC506AB67F8}" type="slidenum">
              <a:rPr lang="de-DE" smtClean="0"/>
              <a:pPr/>
              <a:t>‹Nr.›</a:t>
            </a:fld>
            <a:endParaRPr lang="de-DE" dirty="0"/>
          </a:p>
        </p:txBody>
      </p:sp>
      <p:sp>
        <p:nvSpPr>
          <p:cNvPr id="8" name="Bildplatzhalter 7"/>
          <p:cNvSpPr>
            <a:spLocks noGrp="1"/>
          </p:cNvSpPr>
          <p:nvPr>
            <p:ph type="pic" sz="quarter" idx="14"/>
          </p:nvPr>
        </p:nvSpPr>
        <p:spPr>
          <a:xfrm>
            <a:off x="799026" y="2087250"/>
            <a:ext cx="1382400" cy="1382400"/>
          </a:xfrm>
          <a:prstGeom prst="ellipse">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a:p>
        </p:txBody>
      </p:sp>
      <p:sp>
        <p:nvSpPr>
          <p:cNvPr id="11" name="Textplatzhalter 10"/>
          <p:cNvSpPr>
            <a:spLocks noGrp="1"/>
          </p:cNvSpPr>
          <p:nvPr>
            <p:ph type="body" sz="quarter" idx="15" hasCustomPrompt="1"/>
          </p:nvPr>
        </p:nvSpPr>
        <p:spPr>
          <a:xfrm>
            <a:off x="720000" y="3857765"/>
            <a:ext cx="1624994" cy="489330"/>
          </a:xfrm>
        </p:spPr>
        <p:txBody>
          <a:bodyPr/>
          <a:lstStyle>
            <a:lvl1pPr marL="0" indent="0">
              <a:buNone/>
              <a:defRPr sz="132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Name</a:t>
            </a:r>
          </a:p>
        </p:txBody>
      </p:sp>
      <p:sp>
        <p:nvSpPr>
          <p:cNvPr id="12" name="Textplatzhalter 10"/>
          <p:cNvSpPr>
            <a:spLocks noGrp="1"/>
          </p:cNvSpPr>
          <p:nvPr>
            <p:ph type="body" sz="quarter" idx="16" hasCustomPrompt="1"/>
          </p:nvPr>
        </p:nvSpPr>
        <p:spPr>
          <a:xfrm>
            <a:off x="720000" y="4571726"/>
            <a:ext cx="1624994" cy="1363152"/>
          </a:xfrm>
        </p:spPr>
        <p:txBody>
          <a:bodyPr/>
          <a:lstStyle>
            <a:lvl1pPr marL="0" indent="0">
              <a:spcBef>
                <a:spcPts val="1200"/>
              </a:spcBef>
              <a:buNone/>
              <a:defRPr sz="132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Institut und Professur</a:t>
            </a:r>
          </a:p>
        </p:txBody>
      </p:sp>
      <p:sp>
        <p:nvSpPr>
          <p:cNvPr id="24" name="Rechteck 23"/>
          <p:cNvSpPr/>
          <p:nvPr userDrawn="1"/>
        </p:nvSpPr>
        <p:spPr>
          <a:xfrm>
            <a:off x="2545453" y="2778943"/>
            <a:ext cx="2016000" cy="332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4" dirty="0"/>
          </a:p>
        </p:txBody>
      </p:sp>
      <p:sp>
        <p:nvSpPr>
          <p:cNvPr id="25" name="Bildplatzhalter 7"/>
          <p:cNvSpPr>
            <a:spLocks noGrp="1"/>
          </p:cNvSpPr>
          <p:nvPr>
            <p:ph type="pic" sz="quarter" idx="17"/>
          </p:nvPr>
        </p:nvSpPr>
        <p:spPr>
          <a:xfrm>
            <a:off x="2862253" y="2087250"/>
            <a:ext cx="1382400" cy="1382400"/>
          </a:xfrm>
          <a:prstGeom prst="ellipse">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a:p>
        </p:txBody>
      </p:sp>
      <p:sp>
        <p:nvSpPr>
          <p:cNvPr id="26" name="Textplatzhalter 10"/>
          <p:cNvSpPr>
            <a:spLocks noGrp="1"/>
          </p:cNvSpPr>
          <p:nvPr>
            <p:ph type="body" sz="quarter" idx="18" hasCustomPrompt="1"/>
          </p:nvPr>
        </p:nvSpPr>
        <p:spPr>
          <a:xfrm>
            <a:off x="2779437" y="3857765"/>
            <a:ext cx="1624994" cy="489330"/>
          </a:xfrm>
        </p:spPr>
        <p:txBody>
          <a:bodyPr/>
          <a:lstStyle>
            <a:lvl1pPr marL="0" indent="0">
              <a:buNone/>
              <a:defRPr sz="132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Name</a:t>
            </a:r>
          </a:p>
        </p:txBody>
      </p:sp>
      <p:sp>
        <p:nvSpPr>
          <p:cNvPr id="27" name="Textplatzhalter 10"/>
          <p:cNvSpPr>
            <a:spLocks noGrp="1"/>
          </p:cNvSpPr>
          <p:nvPr>
            <p:ph type="body" sz="quarter" idx="19" hasCustomPrompt="1"/>
          </p:nvPr>
        </p:nvSpPr>
        <p:spPr>
          <a:xfrm>
            <a:off x="2779437" y="4571726"/>
            <a:ext cx="1624994" cy="1363152"/>
          </a:xfrm>
        </p:spPr>
        <p:txBody>
          <a:bodyPr/>
          <a:lstStyle>
            <a:lvl1pPr marL="0" indent="0">
              <a:spcBef>
                <a:spcPts val="1200"/>
              </a:spcBef>
              <a:buNone/>
              <a:defRPr sz="132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Institut und Professur</a:t>
            </a:r>
          </a:p>
        </p:txBody>
      </p:sp>
      <p:sp>
        <p:nvSpPr>
          <p:cNvPr id="28" name="Rechteck 27"/>
          <p:cNvSpPr/>
          <p:nvPr userDrawn="1"/>
        </p:nvSpPr>
        <p:spPr>
          <a:xfrm>
            <a:off x="4608680" y="2778943"/>
            <a:ext cx="2016000" cy="332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4" dirty="0"/>
          </a:p>
        </p:txBody>
      </p:sp>
      <p:sp>
        <p:nvSpPr>
          <p:cNvPr id="29" name="Bildplatzhalter 7"/>
          <p:cNvSpPr>
            <a:spLocks noGrp="1"/>
          </p:cNvSpPr>
          <p:nvPr>
            <p:ph type="pic" sz="quarter" idx="20"/>
          </p:nvPr>
        </p:nvSpPr>
        <p:spPr>
          <a:xfrm>
            <a:off x="4925480" y="2087250"/>
            <a:ext cx="1382400" cy="1382400"/>
          </a:xfrm>
          <a:prstGeom prst="ellipse">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a:p>
        </p:txBody>
      </p:sp>
      <p:sp>
        <p:nvSpPr>
          <p:cNvPr id="30" name="Textplatzhalter 10"/>
          <p:cNvSpPr>
            <a:spLocks noGrp="1"/>
          </p:cNvSpPr>
          <p:nvPr>
            <p:ph type="body" sz="quarter" idx="21" hasCustomPrompt="1"/>
          </p:nvPr>
        </p:nvSpPr>
        <p:spPr>
          <a:xfrm>
            <a:off x="4844560" y="3857765"/>
            <a:ext cx="1624994" cy="489330"/>
          </a:xfrm>
        </p:spPr>
        <p:txBody>
          <a:bodyPr/>
          <a:lstStyle>
            <a:lvl1pPr marL="0" indent="0">
              <a:buNone/>
              <a:defRPr sz="132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Name</a:t>
            </a:r>
          </a:p>
        </p:txBody>
      </p:sp>
      <p:sp>
        <p:nvSpPr>
          <p:cNvPr id="31" name="Textplatzhalter 10"/>
          <p:cNvSpPr>
            <a:spLocks noGrp="1"/>
          </p:cNvSpPr>
          <p:nvPr>
            <p:ph type="body" sz="quarter" idx="22" hasCustomPrompt="1"/>
          </p:nvPr>
        </p:nvSpPr>
        <p:spPr>
          <a:xfrm>
            <a:off x="4844560" y="4571726"/>
            <a:ext cx="1624994" cy="1363152"/>
          </a:xfrm>
        </p:spPr>
        <p:txBody>
          <a:bodyPr/>
          <a:lstStyle>
            <a:lvl1pPr marL="0" indent="0">
              <a:spcBef>
                <a:spcPts val="1200"/>
              </a:spcBef>
              <a:buNone/>
              <a:defRPr sz="132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Institut und Professur</a:t>
            </a:r>
          </a:p>
        </p:txBody>
      </p:sp>
      <p:sp>
        <p:nvSpPr>
          <p:cNvPr id="32" name="Rechteck 31"/>
          <p:cNvSpPr/>
          <p:nvPr userDrawn="1"/>
        </p:nvSpPr>
        <p:spPr>
          <a:xfrm>
            <a:off x="6671909" y="2778943"/>
            <a:ext cx="2016000" cy="332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4" dirty="0"/>
          </a:p>
        </p:txBody>
      </p:sp>
      <p:sp>
        <p:nvSpPr>
          <p:cNvPr id="33" name="Bildplatzhalter 7"/>
          <p:cNvSpPr>
            <a:spLocks noGrp="1"/>
          </p:cNvSpPr>
          <p:nvPr>
            <p:ph type="pic" sz="quarter" idx="23"/>
          </p:nvPr>
        </p:nvSpPr>
        <p:spPr>
          <a:xfrm>
            <a:off x="6988709" y="2087250"/>
            <a:ext cx="1382400" cy="1382400"/>
          </a:xfrm>
          <a:prstGeom prst="ellipse">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a:p>
        </p:txBody>
      </p:sp>
      <p:sp>
        <p:nvSpPr>
          <p:cNvPr id="34" name="Textplatzhalter 10"/>
          <p:cNvSpPr>
            <a:spLocks noGrp="1"/>
          </p:cNvSpPr>
          <p:nvPr>
            <p:ph type="body" sz="quarter" idx="24" hasCustomPrompt="1"/>
          </p:nvPr>
        </p:nvSpPr>
        <p:spPr>
          <a:xfrm>
            <a:off x="6909683" y="3857765"/>
            <a:ext cx="1624994" cy="489330"/>
          </a:xfrm>
        </p:spPr>
        <p:txBody>
          <a:bodyPr/>
          <a:lstStyle>
            <a:lvl1pPr marL="0" indent="0">
              <a:buNone/>
              <a:defRPr sz="132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Name</a:t>
            </a:r>
          </a:p>
        </p:txBody>
      </p:sp>
      <p:sp>
        <p:nvSpPr>
          <p:cNvPr id="35" name="Textplatzhalter 10"/>
          <p:cNvSpPr>
            <a:spLocks noGrp="1"/>
          </p:cNvSpPr>
          <p:nvPr>
            <p:ph type="body" sz="quarter" idx="25" hasCustomPrompt="1"/>
          </p:nvPr>
        </p:nvSpPr>
        <p:spPr>
          <a:xfrm>
            <a:off x="6909683" y="4571726"/>
            <a:ext cx="1624994" cy="1363152"/>
          </a:xfrm>
        </p:spPr>
        <p:txBody>
          <a:bodyPr/>
          <a:lstStyle>
            <a:lvl1pPr marL="0" indent="0">
              <a:spcBef>
                <a:spcPts val="1200"/>
              </a:spcBef>
              <a:buNone/>
              <a:defRPr sz="132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Institut und Professur</a:t>
            </a:r>
          </a:p>
        </p:txBody>
      </p:sp>
      <p:sp>
        <p:nvSpPr>
          <p:cNvPr id="7" name="Titel 6"/>
          <p:cNvSpPr>
            <a:spLocks noGrp="1"/>
          </p:cNvSpPr>
          <p:nvPr>
            <p:ph type="title"/>
          </p:nvPr>
        </p:nvSpPr>
        <p:spPr/>
        <p:txBody>
          <a:bodyPr/>
          <a:lstStyle/>
          <a:p>
            <a:r>
              <a:rPr lang="de-DE" smtClean="0"/>
              <a:t>Titelmasterformat durch Klicken bearbeiten</a:t>
            </a:r>
            <a:endParaRPr lang="de-DE" dirty="0"/>
          </a:p>
        </p:txBody>
      </p:sp>
      <p:sp>
        <p:nvSpPr>
          <p:cNvPr id="23" name="Textplatzhalter 7"/>
          <p:cNvSpPr>
            <a:spLocks noGrp="1"/>
          </p:cNvSpPr>
          <p:nvPr>
            <p:ph type="body" sz="quarter" idx="13" hasCustomPrompt="1"/>
          </p:nvPr>
        </p:nvSpPr>
        <p:spPr>
          <a:xfrm>
            <a:off x="468000" y="859687"/>
            <a:ext cx="8208000" cy="331470"/>
          </a:xfrm>
        </p:spPr>
        <p:txBody>
          <a:bodyPr lIns="0" tIns="0" rIns="0" bIns="0"/>
          <a:lstStyle>
            <a:lvl1pPr marL="0" indent="0">
              <a:buNone/>
              <a:defRPr sz="2160" baseline="0"/>
            </a:lvl1pPr>
          </a:lstStyle>
          <a:p>
            <a:pPr lvl="0"/>
            <a:r>
              <a:rPr lang="de-DE" dirty="0" smtClean="0"/>
              <a:t>Untertitel durch Klicken bearbeiten</a:t>
            </a:r>
          </a:p>
        </p:txBody>
      </p:sp>
    </p:spTree>
    <p:extLst>
      <p:ext uri="{BB962C8B-B14F-4D97-AF65-F5344CB8AC3E}">
        <p14:creationId xmlns:p14="http://schemas.microsoft.com/office/powerpoint/2010/main" val="239128915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e-DE" smtClean="0"/>
              <a:t>20.01.2016</a:t>
            </a:r>
            <a:endParaRPr lang="de-DE" dirty="0"/>
          </a:p>
        </p:txBody>
      </p:sp>
      <p:sp>
        <p:nvSpPr>
          <p:cNvPr id="4" name="Footer Placeholder 3"/>
          <p:cNvSpPr>
            <a:spLocks noGrp="1"/>
          </p:cNvSpPr>
          <p:nvPr>
            <p:ph type="ftr" sz="quarter" idx="11"/>
          </p:nvPr>
        </p:nvSpPr>
        <p:spPr>
          <a:xfrm>
            <a:off x="482226" y="6501606"/>
            <a:ext cx="6048000" cy="147733"/>
          </a:xfrm>
        </p:spPr>
        <p:txBody>
          <a:bodyPr/>
          <a:lstStyle/>
          <a:p>
            <a:r>
              <a:rPr lang="de-DE" dirty="0" smtClean="0"/>
              <a:t>Universität Stuttgart – Institut für Kernenergetik und Energiesysteme</a:t>
            </a:r>
          </a:p>
        </p:txBody>
      </p:sp>
      <p:sp>
        <p:nvSpPr>
          <p:cNvPr id="5" name="Slide Number Placeholder 4"/>
          <p:cNvSpPr>
            <a:spLocks noGrp="1"/>
          </p:cNvSpPr>
          <p:nvPr>
            <p:ph type="sldNum" sz="quarter" idx="12"/>
          </p:nvPr>
        </p:nvSpPr>
        <p:spPr/>
        <p:txBody>
          <a:bodyPr/>
          <a:lstStyle/>
          <a:p>
            <a:fld id="{9E82CC3C-1DC0-4FDA-9590-6CC506AB67F8}" type="slidenum">
              <a:rPr lang="de-DE" smtClean="0"/>
              <a:t>‹Nr.›</a:t>
            </a:fld>
            <a:endParaRPr lang="de-DE" dirty="0"/>
          </a:p>
        </p:txBody>
      </p:sp>
      <p:sp>
        <p:nvSpPr>
          <p:cNvPr id="7" name="Titel 6"/>
          <p:cNvSpPr>
            <a:spLocks noGrp="1"/>
          </p:cNvSpPr>
          <p:nvPr>
            <p:ph type="title"/>
          </p:nvPr>
        </p:nvSpPr>
        <p:spPr/>
        <p:txBody>
          <a:bodyPr/>
          <a:lstStyle/>
          <a:p>
            <a:r>
              <a:rPr lang="de-DE" smtClean="0"/>
              <a:t>Titelmasterformat durch Klicken bearbeiten</a:t>
            </a:r>
            <a:endParaRPr lang="de-DE" dirty="0"/>
          </a:p>
        </p:txBody>
      </p:sp>
      <p:sp>
        <p:nvSpPr>
          <p:cNvPr id="8" name="Textplatzhalter 7"/>
          <p:cNvSpPr>
            <a:spLocks noGrp="1"/>
          </p:cNvSpPr>
          <p:nvPr>
            <p:ph type="body" sz="quarter" idx="13" hasCustomPrompt="1"/>
          </p:nvPr>
        </p:nvSpPr>
        <p:spPr>
          <a:xfrm>
            <a:off x="468000" y="859687"/>
            <a:ext cx="8208000" cy="331470"/>
          </a:xfrm>
        </p:spPr>
        <p:txBody>
          <a:bodyPr lIns="0" tIns="0" rIns="0" bIns="0"/>
          <a:lstStyle>
            <a:lvl1pPr marL="0" indent="0">
              <a:buNone/>
              <a:defRPr sz="2160" baseline="0"/>
            </a:lvl1pPr>
          </a:lstStyle>
          <a:p>
            <a:pPr lvl="0"/>
            <a:r>
              <a:rPr lang="de-DE" dirty="0" smtClean="0"/>
              <a:t>Untertitel durch Klicken bearbeiten</a:t>
            </a:r>
          </a:p>
        </p:txBody>
      </p:sp>
    </p:spTree>
    <p:extLst>
      <p:ext uri="{BB962C8B-B14F-4D97-AF65-F5344CB8AC3E}">
        <p14:creationId xmlns:p14="http://schemas.microsoft.com/office/powerpoint/2010/main" val="31697741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20.01.2016</a:t>
            </a:r>
            <a:endParaRPr lang="de-DE" dirty="0"/>
          </a:p>
        </p:txBody>
      </p:sp>
      <p:sp>
        <p:nvSpPr>
          <p:cNvPr id="3" name="Footer Placeholder 2"/>
          <p:cNvSpPr>
            <a:spLocks noGrp="1"/>
          </p:cNvSpPr>
          <p:nvPr>
            <p:ph type="ftr" sz="quarter" idx="11"/>
          </p:nvPr>
        </p:nvSpPr>
        <p:spPr>
          <a:xfrm>
            <a:off x="482226" y="6501606"/>
            <a:ext cx="6048000" cy="147733"/>
          </a:xfrm>
        </p:spPr>
        <p:txBody>
          <a:bodyPr/>
          <a:lstStyle/>
          <a:p>
            <a:r>
              <a:rPr lang="de-DE" dirty="0" smtClean="0"/>
              <a:t>Universität Stuttgart – Institut für Kernenergetik und Energiesysteme</a:t>
            </a:r>
          </a:p>
        </p:txBody>
      </p:sp>
      <p:sp>
        <p:nvSpPr>
          <p:cNvPr id="4" name="Slide Number Placeholder 3"/>
          <p:cNvSpPr>
            <a:spLocks noGrp="1"/>
          </p:cNvSpPr>
          <p:nvPr>
            <p:ph type="sldNum" sz="quarter" idx="12"/>
          </p:nvPr>
        </p:nvSpPr>
        <p:spPr/>
        <p:txBody>
          <a:bodyPr/>
          <a:lstStyle/>
          <a:p>
            <a:fld id="{9E82CC3C-1DC0-4FDA-9590-6CC506AB67F8}" type="slidenum">
              <a:rPr lang="de-DE" smtClean="0"/>
              <a:t>‹Nr.›</a:t>
            </a:fld>
            <a:endParaRPr lang="de-DE" dirty="0"/>
          </a:p>
        </p:txBody>
      </p:sp>
    </p:spTree>
    <p:extLst>
      <p:ext uri="{BB962C8B-B14F-4D97-AF65-F5344CB8AC3E}">
        <p14:creationId xmlns:p14="http://schemas.microsoft.com/office/powerpoint/2010/main" val="22350154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6" name="Bildplatzhalter 7"/>
          <p:cNvSpPr>
            <a:spLocks noGrp="1"/>
          </p:cNvSpPr>
          <p:nvPr>
            <p:ph type="pic" sz="quarter" idx="14"/>
          </p:nvPr>
        </p:nvSpPr>
        <p:spPr>
          <a:xfrm>
            <a:off x="475200" y="2579000"/>
            <a:ext cx="1731019" cy="1731019"/>
          </a:xfrm>
          <a:prstGeom prst="ellipse">
            <a:avLst/>
          </a:prstGeom>
          <a:solidFill>
            <a:schemeClr val="bg1">
              <a:lumMod val="95000"/>
            </a:schemeClr>
          </a:solidFill>
        </p:spPr>
        <p:txBody>
          <a:bodyPr tIns="0"/>
          <a:lstStyle>
            <a:lvl1pPr marL="0" indent="0" algn="ctr">
              <a:buNone/>
              <a:defRPr sz="1200"/>
            </a:lvl1pPr>
          </a:lstStyle>
          <a:p>
            <a:r>
              <a:rPr lang="de-DE" smtClean="0"/>
              <a:t>Bild durch Klicken auf Symbol hinzufügen</a:t>
            </a:r>
            <a:endParaRPr lang="en-US"/>
          </a:p>
        </p:txBody>
      </p:sp>
      <p:sp>
        <p:nvSpPr>
          <p:cNvPr id="16" name="Textfeld 15"/>
          <p:cNvSpPr txBox="1"/>
          <p:nvPr userDrawn="1"/>
        </p:nvSpPr>
        <p:spPr>
          <a:xfrm>
            <a:off x="475200" y="1784160"/>
            <a:ext cx="2160000" cy="388800"/>
          </a:xfrm>
          <a:prstGeom prst="rect">
            <a:avLst/>
          </a:prstGeom>
        </p:spPr>
        <p:txBody>
          <a:bodyPr vert="horz" lIns="0" tIns="0" rIns="0" bIns="0" rtlCol="0">
            <a:noAutofit/>
          </a:bodyPr>
          <a:lstStyle>
            <a:lvl1pPr lvl="0" indent="0" defTabSz="685800">
              <a:lnSpc>
                <a:spcPct val="120000"/>
              </a:lnSpc>
              <a:spcBef>
                <a:spcPts val="750"/>
              </a:spcBef>
              <a:buClr>
                <a:schemeClr val="accent2"/>
              </a:buClr>
              <a:buFont typeface="Arial" panose="020B0604020202020204" pitchFamily="34" charset="0"/>
              <a:buNone/>
              <a:defRPr sz="1200" b="0">
                <a:solidFill>
                  <a:schemeClr val="tx1">
                    <a:lumMod val="75000"/>
                    <a:lumOff val="25000"/>
                  </a:schemeClr>
                </a:solidFill>
              </a:defRPr>
            </a:lvl1pPr>
            <a:lvl2pPr marL="449263" indent="-273050" defTabSz="685800">
              <a:lnSpc>
                <a:spcPct val="120000"/>
              </a:lnSpc>
              <a:spcBef>
                <a:spcPts val="375"/>
              </a:spcBef>
              <a:buFont typeface="Arial" panose="020B0604020202020204" pitchFamily="34" charset="0"/>
              <a:buChar char="–"/>
              <a:defRPr sz="1800">
                <a:solidFill>
                  <a:schemeClr val="bg1"/>
                </a:solidFill>
              </a:defRPr>
            </a:lvl2pPr>
            <a:lvl3pPr marL="715963" indent="-266700" defTabSz="685800">
              <a:lnSpc>
                <a:spcPct val="120000"/>
              </a:lnSpc>
              <a:spcBef>
                <a:spcPts val="375"/>
              </a:spcBef>
              <a:buFont typeface="Arial" panose="020B0604020202020204" pitchFamily="34" charset="0"/>
              <a:buChar char="–"/>
              <a:defRPr sz="1800">
                <a:solidFill>
                  <a:schemeClr val="bg1"/>
                </a:solidFill>
              </a:defRPr>
            </a:lvl3pPr>
            <a:lvl4pPr marL="987425" indent="-271463" defTabSz="685800">
              <a:lnSpc>
                <a:spcPct val="120000"/>
              </a:lnSpc>
              <a:spcBef>
                <a:spcPts val="375"/>
              </a:spcBef>
              <a:buFont typeface="Arial" panose="020B0604020202020204" pitchFamily="34" charset="0"/>
              <a:buChar char="–"/>
              <a:defRPr sz="1800">
                <a:solidFill>
                  <a:schemeClr val="bg1"/>
                </a:solidFill>
              </a:defRPr>
            </a:lvl4pPr>
            <a:lvl5pPr marL="1254125" indent="-266700" defTabSz="685800">
              <a:lnSpc>
                <a:spcPct val="120000"/>
              </a:lnSpc>
              <a:spcBef>
                <a:spcPts val="375"/>
              </a:spcBef>
              <a:buFont typeface="Arial" panose="020B0604020202020204" pitchFamily="34" charset="0"/>
              <a:buChar char="–"/>
              <a:defRPr sz="1800">
                <a:solidFill>
                  <a:schemeClr val="bg1"/>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spcBef>
                <a:spcPts val="200"/>
              </a:spcBef>
              <a:spcAft>
                <a:spcPts val="0"/>
              </a:spcAft>
              <a:tabLst>
                <a:tab pos="541295" algn="l"/>
              </a:tabLst>
            </a:pPr>
            <a:r>
              <a:rPr lang="de-DE" sz="2400" b="1" dirty="0" smtClean="0"/>
              <a:t>Vielen Dank!</a:t>
            </a:r>
          </a:p>
        </p:txBody>
      </p:sp>
      <p:pic>
        <p:nvPicPr>
          <p:cNvPr id="17" name="Grafik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0605" y="413433"/>
            <a:ext cx="2468240" cy="518398"/>
          </a:xfrm>
          <a:prstGeom prst="rect">
            <a:avLst/>
          </a:prstGeom>
        </p:spPr>
      </p:pic>
      <p:sp>
        <p:nvSpPr>
          <p:cNvPr id="18" name="Textplatzhalter 10"/>
          <p:cNvSpPr>
            <a:spLocks noGrp="1"/>
          </p:cNvSpPr>
          <p:nvPr>
            <p:ph type="body" sz="quarter" idx="21" hasCustomPrompt="1"/>
          </p:nvPr>
        </p:nvSpPr>
        <p:spPr>
          <a:xfrm>
            <a:off x="2456880" y="5002560"/>
            <a:ext cx="3948065" cy="259200"/>
          </a:xfrm>
        </p:spPr>
        <p:txBody>
          <a:bodyPr/>
          <a:lstStyle>
            <a:lvl1pPr marL="0" indent="0">
              <a:buNone/>
              <a:defRPr sz="1440" b="0">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Adresse</a:t>
            </a:r>
          </a:p>
        </p:txBody>
      </p:sp>
      <p:sp>
        <p:nvSpPr>
          <p:cNvPr id="19" name="Textplatzhalter 10"/>
          <p:cNvSpPr>
            <a:spLocks noGrp="1"/>
          </p:cNvSpPr>
          <p:nvPr>
            <p:ph type="body" sz="quarter" idx="22" hasCustomPrompt="1"/>
          </p:nvPr>
        </p:nvSpPr>
        <p:spPr>
          <a:xfrm>
            <a:off x="2456880" y="2790720"/>
            <a:ext cx="3948065" cy="259200"/>
          </a:xfrm>
        </p:spPr>
        <p:txBody>
          <a:bodyPr/>
          <a:lstStyle>
            <a:lvl1pPr marL="0" indent="0">
              <a:buNone/>
              <a:defRPr sz="1440" b="1">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Name</a:t>
            </a:r>
          </a:p>
        </p:txBody>
      </p:sp>
      <p:sp>
        <p:nvSpPr>
          <p:cNvPr id="20" name="Textfeld 19"/>
          <p:cNvSpPr txBox="1"/>
          <p:nvPr userDrawn="1"/>
        </p:nvSpPr>
        <p:spPr>
          <a:xfrm>
            <a:off x="2456880" y="3309120"/>
            <a:ext cx="2654234" cy="970699"/>
          </a:xfrm>
          <a:prstGeom prst="rect">
            <a:avLst/>
          </a:prstGeom>
        </p:spPr>
        <p:txBody>
          <a:bodyPr vert="horz" lIns="0" tIns="0" rIns="0" bIns="0" rtlCol="0">
            <a:noAutofit/>
          </a:bodyPr>
          <a:lstStyle>
            <a:lvl1pPr lvl="0" indent="0" defTabSz="685800">
              <a:lnSpc>
                <a:spcPct val="120000"/>
              </a:lnSpc>
              <a:spcBef>
                <a:spcPts val="750"/>
              </a:spcBef>
              <a:buClr>
                <a:schemeClr val="accent2"/>
              </a:buClr>
              <a:buFont typeface="Arial" panose="020B0604020202020204" pitchFamily="34" charset="0"/>
              <a:buNone/>
              <a:defRPr sz="1200" b="0">
                <a:solidFill>
                  <a:schemeClr val="tx1">
                    <a:lumMod val="75000"/>
                    <a:lumOff val="25000"/>
                  </a:schemeClr>
                </a:solidFill>
              </a:defRPr>
            </a:lvl1pPr>
            <a:lvl2pPr marL="449263" indent="-273050" defTabSz="685800">
              <a:lnSpc>
                <a:spcPct val="120000"/>
              </a:lnSpc>
              <a:spcBef>
                <a:spcPts val="375"/>
              </a:spcBef>
              <a:buFont typeface="Arial" panose="020B0604020202020204" pitchFamily="34" charset="0"/>
              <a:buChar char="–"/>
              <a:defRPr sz="1800">
                <a:solidFill>
                  <a:schemeClr val="bg1"/>
                </a:solidFill>
              </a:defRPr>
            </a:lvl2pPr>
            <a:lvl3pPr marL="715963" indent="-266700" defTabSz="685800">
              <a:lnSpc>
                <a:spcPct val="120000"/>
              </a:lnSpc>
              <a:spcBef>
                <a:spcPts val="375"/>
              </a:spcBef>
              <a:buFont typeface="Arial" panose="020B0604020202020204" pitchFamily="34" charset="0"/>
              <a:buChar char="–"/>
              <a:defRPr sz="1800">
                <a:solidFill>
                  <a:schemeClr val="bg1"/>
                </a:solidFill>
              </a:defRPr>
            </a:lvl3pPr>
            <a:lvl4pPr marL="987425" indent="-271463" defTabSz="685800">
              <a:lnSpc>
                <a:spcPct val="120000"/>
              </a:lnSpc>
              <a:spcBef>
                <a:spcPts val="375"/>
              </a:spcBef>
              <a:buFont typeface="Arial" panose="020B0604020202020204" pitchFamily="34" charset="0"/>
              <a:buChar char="–"/>
              <a:defRPr sz="1800">
                <a:solidFill>
                  <a:schemeClr val="bg1"/>
                </a:solidFill>
              </a:defRPr>
            </a:lvl4pPr>
            <a:lvl5pPr marL="1254125" indent="-266700" defTabSz="685800">
              <a:lnSpc>
                <a:spcPct val="120000"/>
              </a:lnSpc>
              <a:spcBef>
                <a:spcPts val="375"/>
              </a:spcBef>
              <a:buFont typeface="Arial" panose="020B0604020202020204" pitchFamily="34" charset="0"/>
              <a:buChar char="–"/>
              <a:defRPr sz="1800">
                <a:solidFill>
                  <a:schemeClr val="bg1"/>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spcBef>
                <a:spcPts val="240"/>
              </a:spcBef>
              <a:spcAft>
                <a:spcPts val="0"/>
              </a:spcAft>
              <a:tabLst>
                <a:tab pos="649606" algn="l"/>
              </a:tabLst>
            </a:pPr>
            <a:r>
              <a:rPr lang="de-DE" sz="1440" dirty="0" smtClean="0"/>
              <a:t>E-Mail	</a:t>
            </a:r>
          </a:p>
          <a:p>
            <a:pPr lvl="0">
              <a:spcBef>
                <a:spcPts val="240"/>
              </a:spcBef>
              <a:spcAft>
                <a:spcPts val="0"/>
              </a:spcAft>
              <a:tabLst>
                <a:tab pos="649606" algn="l"/>
              </a:tabLst>
            </a:pPr>
            <a:r>
              <a:rPr lang="de-DE" sz="1440" dirty="0" smtClean="0"/>
              <a:t>Telefon 	+49 (0) 711 685-</a:t>
            </a:r>
          </a:p>
          <a:p>
            <a:pPr marL="0" marR="0" lvl="0" indent="0" algn="l" defTabSz="822960" rtl="0" eaLnBrk="1" fontAlgn="auto" latinLnBrk="0" hangingPunct="1">
              <a:lnSpc>
                <a:spcPct val="120000"/>
              </a:lnSpc>
              <a:spcBef>
                <a:spcPts val="240"/>
              </a:spcBef>
              <a:spcAft>
                <a:spcPts val="0"/>
              </a:spcAft>
              <a:buClr>
                <a:schemeClr val="accent2"/>
              </a:buClr>
              <a:buSzTx/>
              <a:buFont typeface="Arial" panose="020B0604020202020204" pitchFamily="34" charset="0"/>
              <a:buNone/>
              <a:tabLst>
                <a:tab pos="649606" algn="l"/>
              </a:tabLst>
              <a:defRPr/>
            </a:pPr>
            <a:r>
              <a:rPr lang="de-DE" sz="1440" dirty="0" smtClean="0"/>
              <a:t>Fax 	+49 (0) 711 685-</a:t>
            </a:r>
          </a:p>
        </p:txBody>
      </p:sp>
      <p:sp>
        <p:nvSpPr>
          <p:cNvPr id="21" name="Textplatzhalter 10"/>
          <p:cNvSpPr>
            <a:spLocks noGrp="1"/>
          </p:cNvSpPr>
          <p:nvPr>
            <p:ph type="body" sz="quarter" idx="23" hasCustomPrompt="1"/>
          </p:nvPr>
        </p:nvSpPr>
        <p:spPr>
          <a:xfrm>
            <a:off x="4447098" y="3602272"/>
            <a:ext cx="779120" cy="285996"/>
          </a:xfrm>
        </p:spPr>
        <p:txBody>
          <a:bodyPr/>
          <a:lstStyle>
            <a:lvl1pPr marL="0" indent="0">
              <a:buNone/>
              <a:defRPr sz="1440" b="0">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a:t>
            </a:r>
          </a:p>
        </p:txBody>
      </p:sp>
      <p:sp>
        <p:nvSpPr>
          <p:cNvPr id="22" name="Textplatzhalter 10"/>
          <p:cNvSpPr>
            <a:spLocks noGrp="1"/>
          </p:cNvSpPr>
          <p:nvPr>
            <p:ph type="body" sz="quarter" idx="24" hasCustomPrompt="1"/>
          </p:nvPr>
        </p:nvSpPr>
        <p:spPr>
          <a:xfrm>
            <a:off x="4447098" y="3898988"/>
            <a:ext cx="779120" cy="285996"/>
          </a:xfrm>
        </p:spPr>
        <p:txBody>
          <a:bodyPr/>
          <a:lstStyle>
            <a:lvl1pPr marL="0" indent="0">
              <a:buNone/>
              <a:defRPr sz="1440" b="0">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a:t>
            </a:r>
          </a:p>
        </p:txBody>
      </p:sp>
      <p:sp>
        <p:nvSpPr>
          <p:cNvPr id="23" name="Textfeld 22"/>
          <p:cNvSpPr txBox="1"/>
          <p:nvPr userDrawn="1"/>
        </p:nvSpPr>
        <p:spPr>
          <a:xfrm>
            <a:off x="2456880" y="4432320"/>
            <a:ext cx="3000014" cy="262430"/>
          </a:xfrm>
          <a:prstGeom prst="rect">
            <a:avLst/>
          </a:prstGeom>
        </p:spPr>
        <p:txBody>
          <a:bodyPr vert="horz" lIns="0" tIns="0" rIns="0" bIns="0" rtlCol="0">
            <a:noAutofit/>
          </a:bodyPr>
          <a:lstStyle>
            <a:lvl1pPr lvl="0" indent="0" defTabSz="685800">
              <a:lnSpc>
                <a:spcPct val="120000"/>
              </a:lnSpc>
              <a:spcBef>
                <a:spcPts val="750"/>
              </a:spcBef>
              <a:buClr>
                <a:schemeClr val="accent2"/>
              </a:buClr>
              <a:buFont typeface="Arial" panose="020B0604020202020204" pitchFamily="34" charset="0"/>
              <a:buNone/>
              <a:defRPr sz="1200" b="0">
                <a:solidFill>
                  <a:schemeClr val="tx1">
                    <a:lumMod val="75000"/>
                    <a:lumOff val="25000"/>
                  </a:schemeClr>
                </a:solidFill>
              </a:defRPr>
            </a:lvl1pPr>
            <a:lvl2pPr marL="449263" indent="-273050" defTabSz="685800">
              <a:lnSpc>
                <a:spcPct val="120000"/>
              </a:lnSpc>
              <a:spcBef>
                <a:spcPts val="375"/>
              </a:spcBef>
              <a:buFont typeface="Arial" panose="020B0604020202020204" pitchFamily="34" charset="0"/>
              <a:buChar char="–"/>
              <a:defRPr sz="1800">
                <a:solidFill>
                  <a:schemeClr val="bg1"/>
                </a:solidFill>
              </a:defRPr>
            </a:lvl2pPr>
            <a:lvl3pPr marL="715963" indent="-266700" defTabSz="685800">
              <a:lnSpc>
                <a:spcPct val="120000"/>
              </a:lnSpc>
              <a:spcBef>
                <a:spcPts val="375"/>
              </a:spcBef>
              <a:buFont typeface="Arial" panose="020B0604020202020204" pitchFamily="34" charset="0"/>
              <a:buChar char="–"/>
              <a:defRPr sz="1800">
                <a:solidFill>
                  <a:schemeClr val="bg1"/>
                </a:solidFill>
              </a:defRPr>
            </a:lvl3pPr>
            <a:lvl4pPr marL="987425" indent="-271463" defTabSz="685800">
              <a:lnSpc>
                <a:spcPct val="120000"/>
              </a:lnSpc>
              <a:spcBef>
                <a:spcPts val="375"/>
              </a:spcBef>
              <a:buFont typeface="Arial" panose="020B0604020202020204" pitchFamily="34" charset="0"/>
              <a:buChar char="–"/>
              <a:defRPr sz="1800">
                <a:solidFill>
                  <a:schemeClr val="bg1"/>
                </a:solidFill>
              </a:defRPr>
            </a:lvl4pPr>
            <a:lvl5pPr marL="1254125" indent="-266700" defTabSz="685800">
              <a:lnSpc>
                <a:spcPct val="120000"/>
              </a:lnSpc>
              <a:spcBef>
                <a:spcPts val="375"/>
              </a:spcBef>
              <a:buFont typeface="Arial" panose="020B0604020202020204" pitchFamily="34" charset="0"/>
              <a:buChar char="–"/>
              <a:defRPr sz="1800">
                <a:solidFill>
                  <a:schemeClr val="bg1"/>
                </a:solidFill>
              </a:defRPr>
            </a:lvl5pPr>
            <a:lvl6pPr marL="1885950" indent="-171450" defTabSz="685800">
              <a:lnSpc>
                <a:spcPct val="90000"/>
              </a:lnSpc>
              <a:spcBef>
                <a:spcPts val="375"/>
              </a:spcBef>
              <a:buFont typeface="Arial" panose="020B0604020202020204" pitchFamily="34" charset="0"/>
              <a:buChar char="•"/>
              <a:defRPr sz="135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0">
              <a:spcBef>
                <a:spcPts val="240"/>
              </a:spcBef>
              <a:spcAft>
                <a:spcPts val="0"/>
              </a:spcAft>
              <a:tabLst>
                <a:tab pos="649606" algn="l"/>
              </a:tabLst>
            </a:pPr>
            <a:r>
              <a:rPr lang="de-DE" sz="1440" dirty="0" smtClean="0"/>
              <a:t>Universität Stuttgart</a:t>
            </a:r>
          </a:p>
        </p:txBody>
      </p:sp>
      <p:sp>
        <p:nvSpPr>
          <p:cNvPr id="24" name="Textplatzhalter 10"/>
          <p:cNvSpPr>
            <a:spLocks noGrp="1"/>
          </p:cNvSpPr>
          <p:nvPr>
            <p:ph type="body" sz="quarter" idx="25" hasCustomPrompt="1"/>
          </p:nvPr>
        </p:nvSpPr>
        <p:spPr>
          <a:xfrm>
            <a:off x="2456880" y="4694750"/>
            <a:ext cx="3948065" cy="259200"/>
          </a:xfrm>
        </p:spPr>
        <p:txBody>
          <a:bodyPr/>
          <a:lstStyle>
            <a:lvl1pPr marL="0" indent="0">
              <a:buNone/>
              <a:defRPr sz="1440" b="0">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Abteilung oder Institutsname</a:t>
            </a:r>
          </a:p>
        </p:txBody>
      </p:sp>
      <p:sp>
        <p:nvSpPr>
          <p:cNvPr id="25" name="Textplatzhalter 10"/>
          <p:cNvSpPr>
            <a:spLocks noGrp="1"/>
          </p:cNvSpPr>
          <p:nvPr>
            <p:ph type="body" sz="quarter" idx="26" hasCustomPrompt="1"/>
          </p:nvPr>
        </p:nvSpPr>
        <p:spPr>
          <a:xfrm>
            <a:off x="3108055" y="3308540"/>
            <a:ext cx="3296891" cy="259200"/>
          </a:xfrm>
        </p:spPr>
        <p:txBody>
          <a:bodyPr/>
          <a:lstStyle>
            <a:lvl1pPr marL="0" indent="0">
              <a:buNone/>
              <a:defRPr sz="1440" b="0">
                <a:solidFill>
                  <a:schemeClr val="tx1">
                    <a:lumMod val="75000"/>
                    <a:lumOff val="25000"/>
                  </a:schemeClr>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dirty="0" smtClean="0"/>
              <a:t>Adresse eingeben</a:t>
            </a:r>
          </a:p>
        </p:txBody>
      </p:sp>
      <p:sp>
        <p:nvSpPr>
          <p:cNvPr id="13" name="Textplatzhalter 9"/>
          <p:cNvSpPr>
            <a:spLocks noGrp="1"/>
          </p:cNvSpPr>
          <p:nvPr>
            <p:ph type="body" sz="quarter" idx="13" hasCustomPrompt="1"/>
          </p:nvPr>
        </p:nvSpPr>
        <p:spPr>
          <a:xfrm>
            <a:off x="1113633" y="777600"/>
            <a:ext cx="3561913" cy="580108"/>
          </a:xfrm>
        </p:spPr>
        <p:txBody>
          <a:bodyPr/>
          <a:lstStyle>
            <a:lvl1pPr marL="0" indent="0">
              <a:lnSpc>
                <a:spcPct val="100000"/>
              </a:lnSpc>
              <a:spcBef>
                <a:spcPts val="1440"/>
              </a:spcBef>
              <a:buFontTx/>
              <a:buNone/>
              <a:defRPr sz="1200" baseline="0"/>
            </a:lvl1pPr>
          </a:lstStyle>
          <a:p>
            <a:pPr lvl="0"/>
            <a:r>
              <a:rPr lang="de-DE" dirty="0" smtClean="0"/>
              <a:t>Institut für Kernenergetik</a:t>
            </a:r>
            <a:br>
              <a:rPr lang="de-DE" dirty="0" smtClean="0"/>
            </a:br>
            <a:r>
              <a:rPr lang="de-DE" dirty="0" smtClean="0"/>
              <a:t>und Energiesysteme</a:t>
            </a:r>
            <a:endParaRPr lang="de-DE" dirty="0"/>
          </a:p>
        </p:txBody>
      </p:sp>
    </p:spTree>
    <p:extLst>
      <p:ext uri="{BB962C8B-B14F-4D97-AF65-F5344CB8AC3E}">
        <p14:creationId xmlns:p14="http://schemas.microsoft.com/office/powerpoint/2010/main" val="40781433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30.03.2017</a:t>
            </a:r>
            <a:endParaRPr lang="en-US"/>
          </a:p>
        </p:txBody>
      </p:sp>
      <p:sp>
        <p:nvSpPr>
          <p:cNvPr id="5" name="Fußzeilenplatzhalter 4"/>
          <p:cNvSpPr>
            <a:spLocks noGrp="1"/>
          </p:cNvSpPr>
          <p:nvPr>
            <p:ph type="ftr" sz="quarter" idx="11"/>
          </p:nvPr>
        </p:nvSpPr>
        <p:spPr/>
        <p:txBody>
          <a:bodyPr/>
          <a:lstStyle/>
          <a:p>
            <a:r>
              <a:rPr lang="de-DE" smtClean="0"/>
              <a:t>Name | Nummer und Titel der Vorlesung</a:t>
            </a:r>
            <a:endParaRPr lang="en-US"/>
          </a:p>
        </p:txBody>
      </p:sp>
      <p:sp>
        <p:nvSpPr>
          <p:cNvPr id="6" name="Foliennummernplatzhalter 5"/>
          <p:cNvSpPr>
            <a:spLocks noGrp="1"/>
          </p:cNvSpPr>
          <p:nvPr>
            <p:ph type="sldNum" sz="quarter" idx="12"/>
          </p:nvPr>
        </p:nvSpPr>
        <p:spPr/>
        <p:txBody>
          <a:bodyPr/>
          <a:lstStyle/>
          <a:p>
            <a:fld id="{27F17F7B-33F1-4E6F-A975-90A68E9359C3}" type="slidenum">
              <a:rPr lang="en-US" smtClean="0"/>
              <a:t>‹Nr.›</a:t>
            </a:fld>
            <a:endParaRPr lang="en-US"/>
          </a:p>
        </p:txBody>
      </p:sp>
    </p:spTree>
    <p:extLst>
      <p:ext uri="{BB962C8B-B14F-4D97-AF65-F5344CB8AC3E}">
        <p14:creationId xmlns:p14="http://schemas.microsoft.com/office/powerpoint/2010/main" val="318065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r>
              <a:rPr lang="de-DE" smtClean="0"/>
              <a:t>30.03.2017</a:t>
            </a:r>
            <a:endParaRPr lang="en-US"/>
          </a:p>
        </p:txBody>
      </p:sp>
      <p:sp>
        <p:nvSpPr>
          <p:cNvPr id="6" name="Fußzeilenplatzhalter 5"/>
          <p:cNvSpPr>
            <a:spLocks noGrp="1"/>
          </p:cNvSpPr>
          <p:nvPr>
            <p:ph type="ftr" sz="quarter" idx="11"/>
          </p:nvPr>
        </p:nvSpPr>
        <p:spPr/>
        <p:txBody>
          <a:bodyPr/>
          <a:lstStyle/>
          <a:p>
            <a:r>
              <a:rPr lang="de-DE" smtClean="0"/>
              <a:t>Name | Nummer und Titel der Vorlesung</a:t>
            </a:r>
            <a:endParaRPr lang="en-US"/>
          </a:p>
        </p:txBody>
      </p:sp>
      <p:sp>
        <p:nvSpPr>
          <p:cNvPr id="7" name="Foliennummernplatzhalter 6"/>
          <p:cNvSpPr>
            <a:spLocks noGrp="1"/>
          </p:cNvSpPr>
          <p:nvPr>
            <p:ph type="sldNum" sz="quarter" idx="12"/>
          </p:nvPr>
        </p:nvSpPr>
        <p:spPr/>
        <p:txBody>
          <a:bodyPr/>
          <a:lstStyle/>
          <a:p>
            <a:fld id="{27F17F7B-33F1-4E6F-A975-90A68E9359C3}" type="slidenum">
              <a:rPr lang="en-US" smtClean="0"/>
              <a:t>‹Nr.›</a:t>
            </a:fld>
            <a:endParaRPr lang="en-US"/>
          </a:p>
        </p:txBody>
      </p:sp>
    </p:spTree>
    <p:extLst>
      <p:ext uri="{BB962C8B-B14F-4D97-AF65-F5344CB8AC3E}">
        <p14:creationId xmlns:p14="http://schemas.microsoft.com/office/powerpoint/2010/main" val="15191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r>
              <a:rPr lang="de-DE" smtClean="0"/>
              <a:t>30.03.2017</a:t>
            </a:r>
            <a:endParaRPr lang="en-US"/>
          </a:p>
        </p:txBody>
      </p:sp>
      <p:sp>
        <p:nvSpPr>
          <p:cNvPr id="8" name="Fußzeilenplatzhalter 7"/>
          <p:cNvSpPr>
            <a:spLocks noGrp="1"/>
          </p:cNvSpPr>
          <p:nvPr>
            <p:ph type="ftr" sz="quarter" idx="11"/>
          </p:nvPr>
        </p:nvSpPr>
        <p:spPr/>
        <p:txBody>
          <a:bodyPr/>
          <a:lstStyle/>
          <a:p>
            <a:r>
              <a:rPr lang="de-DE" smtClean="0"/>
              <a:t>Name | Nummer und Titel der Vorlesung</a:t>
            </a:r>
            <a:endParaRPr lang="en-US"/>
          </a:p>
        </p:txBody>
      </p:sp>
      <p:sp>
        <p:nvSpPr>
          <p:cNvPr id="9" name="Foliennummernplatzhalter 8"/>
          <p:cNvSpPr>
            <a:spLocks noGrp="1"/>
          </p:cNvSpPr>
          <p:nvPr>
            <p:ph type="sldNum" sz="quarter" idx="12"/>
          </p:nvPr>
        </p:nvSpPr>
        <p:spPr/>
        <p:txBody>
          <a:bodyPr/>
          <a:lstStyle/>
          <a:p>
            <a:fld id="{27F17F7B-33F1-4E6F-A975-90A68E9359C3}" type="slidenum">
              <a:rPr lang="en-US" smtClean="0"/>
              <a:t>‹Nr.›</a:t>
            </a:fld>
            <a:endParaRPr lang="en-US"/>
          </a:p>
        </p:txBody>
      </p:sp>
    </p:spTree>
    <p:extLst>
      <p:ext uri="{BB962C8B-B14F-4D97-AF65-F5344CB8AC3E}">
        <p14:creationId xmlns:p14="http://schemas.microsoft.com/office/powerpoint/2010/main" val="3624194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p>
            <a:r>
              <a:rPr lang="de-DE" smtClean="0"/>
              <a:t>30.03.2017</a:t>
            </a:r>
            <a:endParaRPr lang="en-US"/>
          </a:p>
        </p:txBody>
      </p:sp>
      <p:sp>
        <p:nvSpPr>
          <p:cNvPr id="4" name="Fußzeilenplatzhalter 3"/>
          <p:cNvSpPr>
            <a:spLocks noGrp="1"/>
          </p:cNvSpPr>
          <p:nvPr>
            <p:ph type="ftr" sz="quarter" idx="11"/>
          </p:nvPr>
        </p:nvSpPr>
        <p:spPr/>
        <p:txBody>
          <a:bodyPr/>
          <a:lstStyle/>
          <a:p>
            <a:r>
              <a:rPr lang="de-DE" smtClean="0"/>
              <a:t>Name | Nummer und Titel der Vorlesung</a:t>
            </a:r>
            <a:endParaRPr lang="en-US"/>
          </a:p>
        </p:txBody>
      </p:sp>
      <p:sp>
        <p:nvSpPr>
          <p:cNvPr id="5" name="Foliennummernplatzhalter 4"/>
          <p:cNvSpPr>
            <a:spLocks noGrp="1"/>
          </p:cNvSpPr>
          <p:nvPr>
            <p:ph type="sldNum" sz="quarter" idx="12"/>
          </p:nvPr>
        </p:nvSpPr>
        <p:spPr/>
        <p:txBody>
          <a:bodyPr/>
          <a:lstStyle/>
          <a:p>
            <a:fld id="{27F17F7B-33F1-4E6F-A975-90A68E9359C3}" type="slidenum">
              <a:rPr lang="en-US" smtClean="0"/>
              <a:t>‹Nr.›</a:t>
            </a:fld>
            <a:endParaRPr lang="en-US"/>
          </a:p>
        </p:txBody>
      </p:sp>
    </p:spTree>
    <p:extLst>
      <p:ext uri="{BB962C8B-B14F-4D97-AF65-F5344CB8AC3E}">
        <p14:creationId xmlns:p14="http://schemas.microsoft.com/office/powerpoint/2010/main" val="152945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15.12.2017</a:t>
            </a:r>
            <a:endParaRPr lang="en-US" dirty="0"/>
          </a:p>
        </p:txBody>
      </p:sp>
      <p:sp>
        <p:nvSpPr>
          <p:cNvPr id="3" name="Fußzeilenplatzhalter 2"/>
          <p:cNvSpPr>
            <a:spLocks noGrp="1"/>
          </p:cNvSpPr>
          <p:nvPr>
            <p:ph type="ftr" sz="quarter" idx="11"/>
          </p:nvPr>
        </p:nvSpPr>
        <p:spPr/>
        <p:txBody>
          <a:bodyPr/>
          <a:lstStyle/>
          <a:p>
            <a:r>
              <a:rPr lang="de-DE" smtClean="0"/>
              <a:t>Name | Nummer und Titel der Vorlesung</a:t>
            </a:r>
            <a:endParaRPr lang="en-US"/>
          </a:p>
        </p:txBody>
      </p:sp>
      <p:sp>
        <p:nvSpPr>
          <p:cNvPr id="4" name="Foliennummernplatzhalter 3"/>
          <p:cNvSpPr>
            <a:spLocks noGrp="1"/>
          </p:cNvSpPr>
          <p:nvPr>
            <p:ph type="sldNum" sz="quarter" idx="12"/>
          </p:nvPr>
        </p:nvSpPr>
        <p:spPr/>
        <p:txBody>
          <a:bodyPr/>
          <a:lstStyle/>
          <a:p>
            <a:fld id="{27F17F7B-33F1-4E6F-A975-90A68E9359C3}" type="slidenum">
              <a:rPr lang="en-US" smtClean="0"/>
              <a:t>‹Nr.›</a:t>
            </a:fld>
            <a:endParaRPr lang="en-US"/>
          </a:p>
        </p:txBody>
      </p:sp>
    </p:spTree>
    <p:extLst>
      <p:ext uri="{BB962C8B-B14F-4D97-AF65-F5344CB8AC3E}">
        <p14:creationId xmlns:p14="http://schemas.microsoft.com/office/powerpoint/2010/main" val="4339268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7544" y="1139897"/>
            <a:ext cx="3008313" cy="992959"/>
          </a:xfrm>
        </p:spPr>
        <p:txBody>
          <a:bodyPr anchor="b"/>
          <a:lstStyle>
            <a:lvl1pPr algn="l">
              <a:defRPr sz="2000" b="1"/>
            </a:lvl1pPr>
          </a:lstStyle>
          <a:p>
            <a:r>
              <a:rPr lang="de-DE" smtClean="0"/>
              <a:t>Titelmasterformat durch Klicken bearbeiten</a:t>
            </a:r>
            <a:endParaRPr lang="en-US"/>
          </a:p>
        </p:txBody>
      </p:sp>
      <p:sp>
        <p:nvSpPr>
          <p:cNvPr id="3" name="Inhaltsplatzhalter 2"/>
          <p:cNvSpPr>
            <a:spLocks noGrp="1"/>
          </p:cNvSpPr>
          <p:nvPr>
            <p:ph idx="1"/>
          </p:nvPr>
        </p:nvSpPr>
        <p:spPr>
          <a:xfrm>
            <a:off x="3575050" y="1124744"/>
            <a:ext cx="5111750" cy="50014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Textplatzhalter 3"/>
          <p:cNvSpPr>
            <a:spLocks noGrp="1"/>
          </p:cNvSpPr>
          <p:nvPr>
            <p:ph type="body" sz="half" idx="2"/>
          </p:nvPr>
        </p:nvSpPr>
        <p:spPr>
          <a:xfrm>
            <a:off x="457200" y="2117703"/>
            <a:ext cx="3008313" cy="40084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smtClean="0"/>
              <a:t>Textmasterformat bearbeiten</a:t>
            </a:r>
          </a:p>
        </p:txBody>
      </p:sp>
      <p:sp>
        <p:nvSpPr>
          <p:cNvPr id="5" name="Datumsplatzhalter 4"/>
          <p:cNvSpPr>
            <a:spLocks noGrp="1"/>
          </p:cNvSpPr>
          <p:nvPr>
            <p:ph type="dt" sz="half" idx="10"/>
          </p:nvPr>
        </p:nvSpPr>
        <p:spPr/>
        <p:txBody>
          <a:bodyPr/>
          <a:lstStyle/>
          <a:p>
            <a:r>
              <a:rPr lang="de-DE" smtClean="0"/>
              <a:t>30.03.2017</a:t>
            </a:r>
            <a:endParaRPr lang="en-US"/>
          </a:p>
        </p:txBody>
      </p:sp>
      <p:sp>
        <p:nvSpPr>
          <p:cNvPr id="6" name="Fußzeilenplatzhalter 5"/>
          <p:cNvSpPr>
            <a:spLocks noGrp="1"/>
          </p:cNvSpPr>
          <p:nvPr>
            <p:ph type="ftr" sz="quarter" idx="11"/>
          </p:nvPr>
        </p:nvSpPr>
        <p:spPr/>
        <p:txBody>
          <a:bodyPr/>
          <a:lstStyle/>
          <a:p>
            <a:r>
              <a:rPr lang="de-DE" smtClean="0"/>
              <a:t>Name | Nummer und Titel der Vorlesung</a:t>
            </a:r>
            <a:endParaRPr lang="en-US"/>
          </a:p>
        </p:txBody>
      </p:sp>
      <p:sp>
        <p:nvSpPr>
          <p:cNvPr id="7" name="Foliennummernplatzhalter 6"/>
          <p:cNvSpPr>
            <a:spLocks noGrp="1"/>
          </p:cNvSpPr>
          <p:nvPr>
            <p:ph type="sldNum" sz="quarter" idx="12"/>
          </p:nvPr>
        </p:nvSpPr>
        <p:spPr/>
        <p:txBody>
          <a:bodyPr/>
          <a:lstStyle/>
          <a:p>
            <a:fld id="{27F17F7B-33F1-4E6F-A975-90A68E9359C3}" type="slidenum">
              <a:rPr lang="en-US" smtClean="0"/>
              <a:t>‹Nr.›</a:t>
            </a:fld>
            <a:endParaRPr lang="en-US"/>
          </a:p>
        </p:txBody>
      </p:sp>
    </p:spTree>
    <p:extLst>
      <p:ext uri="{BB962C8B-B14F-4D97-AF65-F5344CB8AC3E}">
        <p14:creationId xmlns:p14="http://schemas.microsoft.com/office/powerpoint/2010/main" val="2537412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30.03.2017</a:t>
            </a:r>
            <a:endParaRPr lang="en-US"/>
          </a:p>
        </p:txBody>
      </p:sp>
      <p:sp>
        <p:nvSpPr>
          <p:cNvPr id="6" name="Fußzeilenplatzhalter 5"/>
          <p:cNvSpPr>
            <a:spLocks noGrp="1"/>
          </p:cNvSpPr>
          <p:nvPr>
            <p:ph type="ftr" sz="quarter" idx="11"/>
          </p:nvPr>
        </p:nvSpPr>
        <p:spPr/>
        <p:txBody>
          <a:bodyPr/>
          <a:lstStyle/>
          <a:p>
            <a:r>
              <a:rPr lang="de-DE" smtClean="0"/>
              <a:t>Name | Nummer und Titel der Vorlesung</a:t>
            </a:r>
            <a:endParaRPr lang="en-US"/>
          </a:p>
        </p:txBody>
      </p:sp>
      <p:sp>
        <p:nvSpPr>
          <p:cNvPr id="7" name="Foliennummernplatzhalter 6"/>
          <p:cNvSpPr>
            <a:spLocks noGrp="1"/>
          </p:cNvSpPr>
          <p:nvPr>
            <p:ph type="sldNum" sz="quarter" idx="12"/>
          </p:nvPr>
        </p:nvSpPr>
        <p:spPr/>
        <p:txBody>
          <a:bodyPr/>
          <a:lstStyle/>
          <a:p>
            <a:fld id="{27F17F7B-33F1-4E6F-A975-90A68E9359C3}" type="slidenum">
              <a:rPr lang="en-US" smtClean="0"/>
              <a:t>‹Nr.›</a:t>
            </a:fld>
            <a:endParaRPr lang="en-US"/>
          </a:p>
        </p:txBody>
      </p:sp>
    </p:spTree>
    <p:extLst>
      <p:ext uri="{BB962C8B-B14F-4D97-AF65-F5344CB8AC3E}">
        <p14:creationId xmlns:p14="http://schemas.microsoft.com/office/powerpoint/2010/main" val="1588670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78" y="0"/>
            <a:ext cx="9143044" cy="6858000"/>
          </a:xfrm>
          <a:prstGeom prst="rect">
            <a:avLst/>
          </a:prstGeom>
        </p:spPr>
      </p:pic>
      <p:pic>
        <p:nvPicPr>
          <p:cNvPr id="7" name="Grafik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81" y="159"/>
            <a:ext cx="9143998" cy="1015044"/>
          </a:xfrm>
          <a:prstGeom prst="rect">
            <a:avLst/>
          </a:prstGeom>
        </p:spPr>
      </p:pic>
      <p:sp>
        <p:nvSpPr>
          <p:cNvPr id="2" name="Titelplatzhalter 1"/>
          <p:cNvSpPr>
            <a:spLocks noGrp="1"/>
          </p:cNvSpPr>
          <p:nvPr>
            <p:ph type="title"/>
          </p:nvPr>
        </p:nvSpPr>
        <p:spPr>
          <a:xfrm>
            <a:off x="827584" y="548680"/>
            <a:ext cx="8208912" cy="507682"/>
          </a:xfrm>
          <a:prstGeom prst="rect">
            <a:avLst/>
          </a:prstGeom>
        </p:spPr>
        <p:txBody>
          <a:bodyPr vert="horz" lIns="91440" tIns="45720" rIns="91440" bIns="45720" rtlCol="0" anchor="ctr">
            <a:noAutofit/>
          </a:bodyPr>
          <a:lstStyle/>
          <a:p>
            <a:r>
              <a:rPr lang="de-DE" dirty="0" smtClean="0"/>
              <a:t>Titelmasterformat durch Klicken bearbeiten</a:t>
            </a:r>
            <a:endParaRPr lang="en-US" dirty="0"/>
          </a:p>
        </p:txBody>
      </p:sp>
      <p:sp>
        <p:nvSpPr>
          <p:cNvPr id="3" name="Textplatzhalter 2"/>
          <p:cNvSpPr>
            <a:spLocks noGrp="1"/>
          </p:cNvSpPr>
          <p:nvPr>
            <p:ph type="body" idx="1"/>
          </p:nvPr>
        </p:nvSpPr>
        <p:spPr>
          <a:xfrm>
            <a:off x="467544" y="1268760"/>
            <a:ext cx="8568952" cy="5112568"/>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umsplatzhalter 3"/>
          <p:cNvSpPr>
            <a:spLocks noGrp="1"/>
          </p:cNvSpPr>
          <p:nvPr>
            <p:ph type="dt" sz="half" idx="2"/>
          </p:nvPr>
        </p:nvSpPr>
        <p:spPr>
          <a:xfrm>
            <a:off x="251520" y="6525344"/>
            <a:ext cx="1008112"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r>
              <a:rPr lang="de-DE" smtClean="0"/>
              <a:t>30.03.2017</a:t>
            </a:r>
            <a:endParaRPr lang="en-US"/>
          </a:p>
        </p:txBody>
      </p:sp>
      <p:sp>
        <p:nvSpPr>
          <p:cNvPr id="5" name="Fußzeilenplatzhalter 4"/>
          <p:cNvSpPr>
            <a:spLocks noGrp="1"/>
          </p:cNvSpPr>
          <p:nvPr>
            <p:ph type="ftr" sz="quarter" idx="3"/>
          </p:nvPr>
        </p:nvSpPr>
        <p:spPr>
          <a:xfrm>
            <a:off x="1403648" y="6520259"/>
            <a:ext cx="6552728"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de-DE" smtClean="0"/>
              <a:t>Name | Nummer und Titel der Vorlesung</a:t>
            </a:r>
            <a:endParaRPr lang="en-US" dirty="0"/>
          </a:p>
        </p:txBody>
      </p:sp>
      <p:sp>
        <p:nvSpPr>
          <p:cNvPr id="6" name="Foliennummernplatzhalter 5"/>
          <p:cNvSpPr>
            <a:spLocks noGrp="1"/>
          </p:cNvSpPr>
          <p:nvPr>
            <p:ph type="sldNum" sz="quarter" idx="4"/>
          </p:nvPr>
        </p:nvSpPr>
        <p:spPr>
          <a:xfrm>
            <a:off x="8100392" y="6520259"/>
            <a:ext cx="586408"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7F17F7B-33F1-4E6F-A975-90A68E9359C3}" type="slidenum">
              <a:rPr lang="en-US" smtClean="0"/>
              <a:pPr/>
              <a:t>‹Nr.›</a:t>
            </a:fld>
            <a:endParaRPr lang="en-US"/>
          </a:p>
        </p:txBody>
      </p:sp>
      <p:cxnSp>
        <p:nvCxnSpPr>
          <p:cNvPr id="9" name="Gerade Verbindung 8"/>
          <p:cNvCxnSpPr/>
          <p:nvPr userDrawn="1"/>
        </p:nvCxnSpPr>
        <p:spPr>
          <a:xfrm>
            <a:off x="0" y="6525344"/>
            <a:ext cx="91449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extfeld 9"/>
          <p:cNvSpPr txBox="1"/>
          <p:nvPr userDrawn="1"/>
        </p:nvSpPr>
        <p:spPr>
          <a:xfrm rot="16200000">
            <a:off x="-1297995" y="4989546"/>
            <a:ext cx="2822030" cy="276999"/>
          </a:xfrm>
          <a:prstGeom prst="rect">
            <a:avLst/>
          </a:prstGeom>
          <a:noFill/>
        </p:spPr>
        <p:txBody>
          <a:bodyPr wrap="square" rtlCol="0">
            <a:spAutoFit/>
          </a:bodyPr>
          <a:lstStyle/>
          <a:p>
            <a:r>
              <a:rPr lang="de-DE" sz="1200" b="1" dirty="0" smtClean="0">
                <a:solidFill>
                  <a:srgbClr val="002060"/>
                </a:solidFill>
                <a:latin typeface="Arial" panose="020B0604020202020204" pitchFamily="34" charset="0"/>
                <a:cs typeface="Arial" panose="020B0604020202020204" pitchFamily="34" charset="0"/>
              </a:rPr>
              <a:t>www.ike.uni-stuttgart.de</a:t>
            </a:r>
            <a:endParaRPr lang="de-DE" sz="12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9102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spcBef>
          <a:spcPct val="0"/>
        </a:spcBef>
        <a:buNone/>
        <a:defRPr sz="3200" b="0" kern="1200">
          <a:solidFill>
            <a:srgbClr val="00206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8316" y="475200"/>
            <a:ext cx="8207375" cy="333948"/>
          </a:xfrm>
          <a:prstGeom prst="rect">
            <a:avLst/>
          </a:prstGeom>
        </p:spPr>
        <p:txBody>
          <a:bodyPr vert="horz" lIns="0" tIns="0" rIns="0" bIns="0" rtlCol="0" anchor="b">
            <a:noAutofit/>
          </a:bodyPr>
          <a:lstStyle/>
          <a:p>
            <a:r>
              <a:rPr lang="de-DE" dirty="0" smtClean="0"/>
              <a:t>Titelmasterformat durch Klicken bearbeiten</a:t>
            </a:r>
            <a:endParaRPr lang="en-US" dirty="0"/>
          </a:p>
        </p:txBody>
      </p:sp>
      <p:sp>
        <p:nvSpPr>
          <p:cNvPr id="3" name="Text Placeholder 2"/>
          <p:cNvSpPr>
            <a:spLocks noGrp="1"/>
          </p:cNvSpPr>
          <p:nvPr>
            <p:ph type="body" idx="1"/>
          </p:nvPr>
        </p:nvSpPr>
        <p:spPr>
          <a:xfrm>
            <a:off x="468316" y="1657350"/>
            <a:ext cx="8207375" cy="4450080"/>
          </a:xfrm>
          <a:prstGeom prst="rect">
            <a:avLst/>
          </a:prstGeom>
        </p:spPr>
        <p:txBody>
          <a:bodyPr vert="horz" lIns="0" tIns="0" rIns="0" bIns="0" rtlCol="0">
            <a:no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e Placeholder 3"/>
          <p:cNvSpPr>
            <a:spLocks noGrp="1"/>
          </p:cNvSpPr>
          <p:nvPr>
            <p:ph type="dt" sz="half" idx="2"/>
          </p:nvPr>
        </p:nvSpPr>
        <p:spPr>
          <a:xfrm>
            <a:off x="7566842" y="6501606"/>
            <a:ext cx="720358" cy="147733"/>
          </a:xfrm>
          <a:prstGeom prst="rect">
            <a:avLst/>
          </a:prstGeom>
        </p:spPr>
        <p:txBody>
          <a:bodyPr vert="horz" wrap="square" lIns="0" tIns="0" rIns="0" bIns="0" rtlCol="0" anchor="t" anchorCtr="0">
            <a:spAutoFit/>
          </a:bodyPr>
          <a:lstStyle>
            <a:lvl1pPr>
              <a:defRPr lang="en-US" sz="960" smtClean="0"/>
            </a:lvl1pPr>
          </a:lstStyle>
          <a:p>
            <a:r>
              <a:rPr lang="de-DE" smtClean="0"/>
              <a:t>20.01.2016</a:t>
            </a:r>
            <a:endParaRPr lang="de-DE" dirty="0"/>
          </a:p>
        </p:txBody>
      </p:sp>
      <p:sp>
        <p:nvSpPr>
          <p:cNvPr id="5" name="Footer Placeholder 4"/>
          <p:cNvSpPr>
            <a:spLocks noGrp="1"/>
          </p:cNvSpPr>
          <p:nvPr>
            <p:ph type="ftr" sz="quarter" idx="3"/>
          </p:nvPr>
        </p:nvSpPr>
        <p:spPr>
          <a:xfrm>
            <a:off x="482226" y="6501606"/>
            <a:ext cx="6048000" cy="147733"/>
          </a:xfrm>
          <a:prstGeom prst="rect">
            <a:avLst/>
          </a:prstGeom>
        </p:spPr>
        <p:txBody>
          <a:bodyPr vert="horz" wrap="square" lIns="0" tIns="0" rIns="0" bIns="0" rtlCol="0" anchor="t" anchorCtr="0">
            <a:spAutoFit/>
          </a:bodyPr>
          <a:lstStyle>
            <a:lvl1pPr algn="l">
              <a:defRPr sz="960">
                <a:solidFill>
                  <a:schemeClr val="tx1"/>
                </a:solidFill>
              </a:defRPr>
            </a:lvl1pPr>
          </a:lstStyle>
          <a:p>
            <a:r>
              <a:rPr lang="en-US" dirty="0" err="1" smtClean="0"/>
              <a:t>Universität</a:t>
            </a:r>
            <a:r>
              <a:rPr lang="en-US" dirty="0" smtClean="0"/>
              <a:t> Stuttgart – </a:t>
            </a:r>
            <a:r>
              <a:rPr lang="en-US" dirty="0" err="1" smtClean="0"/>
              <a:t>Institut</a:t>
            </a:r>
            <a:r>
              <a:rPr lang="en-US" dirty="0" smtClean="0"/>
              <a:t> </a:t>
            </a:r>
            <a:r>
              <a:rPr lang="en-US" dirty="0" err="1" smtClean="0"/>
              <a:t>für</a:t>
            </a:r>
            <a:r>
              <a:rPr lang="en-US" dirty="0" smtClean="0"/>
              <a:t> </a:t>
            </a:r>
            <a:r>
              <a:rPr lang="en-US" dirty="0" err="1" smtClean="0"/>
              <a:t>Kernenergetik</a:t>
            </a:r>
            <a:r>
              <a:rPr lang="en-US" dirty="0" smtClean="0"/>
              <a:t> und </a:t>
            </a:r>
            <a:r>
              <a:rPr lang="en-US" dirty="0" err="1" smtClean="0"/>
              <a:t>Energiesysteme</a:t>
            </a:r>
            <a:endParaRPr lang="en-US" dirty="0"/>
          </a:p>
        </p:txBody>
      </p:sp>
      <p:sp>
        <p:nvSpPr>
          <p:cNvPr id="6" name="Slide Number Placeholder 5"/>
          <p:cNvSpPr>
            <a:spLocks noGrp="1"/>
          </p:cNvSpPr>
          <p:nvPr>
            <p:ph type="sldNum" sz="quarter" idx="4"/>
          </p:nvPr>
        </p:nvSpPr>
        <p:spPr>
          <a:xfrm>
            <a:off x="8497337" y="6501606"/>
            <a:ext cx="265063" cy="147733"/>
          </a:xfrm>
          <a:prstGeom prst="rect">
            <a:avLst/>
          </a:prstGeom>
        </p:spPr>
        <p:txBody>
          <a:bodyPr vert="horz" wrap="square" lIns="0" tIns="0" rIns="0" bIns="0" rtlCol="0" anchor="t" anchorCtr="0">
            <a:spAutoFit/>
          </a:bodyPr>
          <a:lstStyle>
            <a:lvl1pPr algn="l">
              <a:defRPr sz="960">
                <a:solidFill>
                  <a:schemeClr val="tx1"/>
                </a:solidFill>
              </a:defRPr>
            </a:lvl1pPr>
          </a:lstStyle>
          <a:p>
            <a:fld id="{9E82CC3C-1DC0-4FDA-9590-6CC506AB67F8}" type="slidenum">
              <a:rPr lang="en-US" smtClean="0"/>
              <a:pPr/>
              <a:t>‹Nr.›</a:t>
            </a:fld>
            <a:endParaRPr lang="en-US" dirty="0"/>
          </a:p>
        </p:txBody>
      </p:sp>
    </p:spTree>
    <p:extLst>
      <p:ext uri="{BB962C8B-B14F-4D97-AF65-F5344CB8AC3E}">
        <p14:creationId xmlns:p14="http://schemas.microsoft.com/office/powerpoint/2010/main" val="85089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hdr="0"/>
  <p:txStyles>
    <p:titleStyle>
      <a:lvl1pPr algn="l" defTabSz="685745" rtl="0" eaLnBrk="1" latinLnBrk="0" hangingPunct="1">
        <a:lnSpc>
          <a:spcPct val="90000"/>
        </a:lnSpc>
        <a:spcBef>
          <a:spcPct val="0"/>
        </a:spcBef>
        <a:buNone/>
        <a:defRPr sz="2160" b="1" kern="1200">
          <a:solidFill>
            <a:schemeClr val="tx1"/>
          </a:solidFill>
          <a:latin typeface="+mj-lt"/>
          <a:ea typeface="+mj-ea"/>
          <a:cs typeface="+mj-cs"/>
        </a:defRPr>
      </a:lvl1pPr>
    </p:titleStyle>
    <p:bodyStyle>
      <a:lvl1pPr marL="171436" indent="-171436" algn="l" defTabSz="685745" rtl="0" eaLnBrk="1" latinLnBrk="0" hangingPunct="1">
        <a:lnSpc>
          <a:spcPct val="120000"/>
        </a:lnSpc>
        <a:spcBef>
          <a:spcPts val="750"/>
        </a:spcBef>
        <a:buClr>
          <a:schemeClr val="accent1"/>
        </a:buClr>
        <a:buFont typeface="Arial" panose="020B0604020202020204" pitchFamily="34" charset="0"/>
        <a:buChar char="•"/>
        <a:defRPr sz="1920" kern="1200">
          <a:solidFill>
            <a:schemeClr val="tx1"/>
          </a:solidFill>
          <a:latin typeface="+mn-lt"/>
          <a:ea typeface="+mn-ea"/>
          <a:cs typeface="+mn-cs"/>
        </a:defRPr>
      </a:lvl1pPr>
      <a:lvl2pPr marL="360334" indent="-184135" algn="l" defTabSz="685745" rtl="0" eaLnBrk="1" latinLnBrk="0" hangingPunct="1">
        <a:lnSpc>
          <a:spcPct val="120000"/>
        </a:lnSpc>
        <a:spcBef>
          <a:spcPts val="374"/>
        </a:spcBef>
        <a:buClr>
          <a:schemeClr val="tx1"/>
        </a:buClr>
        <a:buFont typeface="Arial" panose="020B0604020202020204" pitchFamily="34" charset="0"/>
        <a:buChar char="•"/>
        <a:defRPr sz="1920" kern="1200">
          <a:solidFill>
            <a:schemeClr val="tx1"/>
          </a:solidFill>
          <a:latin typeface="+mn-lt"/>
          <a:ea typeface="+mn-ea"/>
          <a:cs typeface="+mn-cs"/>
        </a:defRPr>
      </a:lvl2pPr>
      <a:lvl3pPr marL="536532" indent="-176198" algn="l" defTabSz="685745" rtl="0" eaLnBrk="1" latinLnBrk="0" hangingPunct="1">
        <a:lnSpc>
          <a:spcPct val="120000"/>
        </a:lnSpc>
        <a:spcBef>
          <a:spcPts val="374"/>
        </a:spcBef>
        <a:buClr>
          <a:schemeClr val="tx1"/>
        </a:buClr>
        <a:buFont typeface="Arial" panose="020B0604020202020204" pitchFamily="34" charset="0"/>
        <a:buChar char="•"/>
        <a:defRPr sz="1680" kern="1200">
          <a:solidFill>
            <a:schemeClr val="tx1"/>
          </a:solidFill>
          <a:latin typeface="+mn-lt"/>
          <a:ea typeface="+mn-ea"/>
          <a:cs typeface="+mn-cs"/>
        </a:defRPr>
      </a:lvl3pPr>
      <a:lvl4pPr marL="720667" indent="-184135" algn="l" defTabSz="685745" rtl="0" eaLnBrk="1" latinLnBrk="0" hangingPunct="1">
        <a:lnSpc>
          <a:spcPct val="120000"/>
        </a:lnSpc>
        <a:spcBef>
          <a:spcPts val="374"/>
        </a:spcBef>
        <a:buClr>
          <a:schemeClr val="tx1"/>
        </a:buClr>
        <a:buFont typeface="Arial" panose="020B0604020202020204" pitchFamily="34" charset="0"/>
        <a:buChar char="•"/>
        <a:defRPr sz="1680" kern="1200">
          <a:solidFill>
            <a:schemeClr val="tx1"/>
          </a:solidFill>
          <a:latin typeface="+mn-lt"/>
          <a:ea typeface="+mn-ea"/>
          <a:cs typeface="+mn-cs"/>
        </a:defRPr>
      </a:lvl4pPr>
      <a:lvl5pPr marL="896866" indent="-176198" algn="l" defTabSz="685745" rtl="0" eaLnBrk="1" latinLnBrk="0" hangingPunct="1">
        <a:lnSpc>
          <a:spcPct val="120000"/>
        </a:lnSpc>
        <a:spcBef>
          <a:spcPts val="374"/>
        </a:spcBef>
        <a:buClr>
          <a:schemeClr val="tx1"/>
        </a:buClr>
        <a:buFont typeface="Arial" panose="020B0604020202020204" pitchFamily="34" charset="0"/>
        <a:buChar char="•"/>
        <a:defRPr sz="1680" kern="1200">
          <a:solidFill>
            <a:schemeClr val="tx1"/>
          </a:solidFill>
          <a:latin typeface="+mn-lt"/>
          <a:ea typeface="+mn-ea"/>
          <a:cs typeface="+mn-cs"/>
        </a:defRPr>
      </a:lvl5pPr>
      <a:lvl6pPr marL="1885799" indent="-171436" algn="l" defTabSz="685745"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672" indent="-171436" algn="l" defTabSz="685745"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544" indent="-171436" algn="l" defTabSz="685745"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417" indent="-171436" algn="l" defTabSz="685745"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5" rtl="0" eaLnBrk="1" latinLnBrk="0" hangingPunct="1">
        <a:defRPr sz="1350" kern="1200">
          <a:solidFill>
            <a:schemeClr val="tx1"/>
          </a:solidFill>
          <a:latin typeface="+mn-lt"/>
          <a:ea typeface="+mn-ea"/>
          <a:cs typeface="+mn-cs"/>
        </a:defRPr>
      </a:lvl1pPr>
      <a:lvl2pPr marL="342874" algn="l" defTabSz="685745" rtl="0" eaLnBrk="1" latinLnBrk="0" hangingPunct="1">
        <a:defRPr sz="1350" kern="1200">
          <a:solidFill>
            <a:schemeClr val="tx1"/>
          </a:solidFill>
          <a:latin typeface="+mn-lt"/>
          <a:ea typeface="+mn-ea"/>
          <a:cs typeface="+mn-cs"/>
        </a:defRPr>
      </a:lvl2pPr>
      <a:lvl3pPr marL="685745" algn="l" defTabSz="685745" rtl="0" eaLnBrk="1" latinLnBrk="0" hangingPunct="1">
        <a:defRPr sz="1350" kern="1200">
          <a:solidFill>
            <a:schemeClr val="tx1"/>
          </a:solidFill>
          <a:latin typeface="+mn-lt"/>
          <a:ea typeface="+mn-ea"/>
          <a:cs typeface="+mn-cs"/>
        </a:defRPr>
      </a:lvl3pPr>
      <a:lvl4pPr marL="1028618" algn="l" defTabSz="685745" rtl="0" eaLnBrk="1" latinLnBrk="0" hangingPunct="1">
        <a:defRPr sz="1350" kern="1200">
          <a:solidFill>
            <a:schemeClr val="tx1"/>
          </a:solidFill>
          <a:latin typeface="+mn-lt"/>
          <a:ea typeface="+mn-ea"/>
          <a:cs typeface="+mn-cs"/>
        </a:defRPr>
      </a:lvl4pPr>
      <a:lvl5pPr marL="1371490" algn="l" defTabSz="685745" rtl="0" eaLnBrk="1" latinLnBrk="0" hangingPunct="1">
        <a:defRPr sz="1350" kern="1200">
          <a:solidFill>
            <a:schemeClr val="tx1"/>
          </a:solidFill>
          <a:latin typeface="+mn-lt"/>
          <a:ea typeface="+mn-ea"/>
          <a:cs typeface="+mn-cs"/>
        </a:defRPr>
      </a:lvl5pPr>
      <a:lvl6pPr marL="1714363" algn="l" defTabSz="685745" rtl="0" eaLnBrk="1" latinLnBrk="0" hangingPunct="1">
        <a:defRPr sz="1350" kern="1200">
          <a:solidFill>
            <a:schemeClr val="tx1"/>
          </a:solidFill>
          <a:latin typeface="+mn-lt"/>
          <a:ea typeface="+mn-ea"/>
          <a:cs typeface="+mn-cs"/>
        </a:defRPr>
      </a:lvl6pPr>
      <a:lvl7pPr marL="2057234" algn="l" defTabSz="685745" rtl="0" eaLnBrk="1" latinLnBrk="0" hangingPunct="1">
        <a:defRPr sz="1350" kern="1200">
          <a:solidFill>
            <a:schemeClr val="tx1"/>
          </a:solidFill>
          <a:latin typeface="+mn-lt"/>
          <a:ea typeface="+mn-ea"/>
          <a:cs typeface="+mn-cs"/>
        </a:defRPr>
      </a:lvl7pPr>
      <a:lvl8pPr marL="2400108" algn="l" defTabSz="685745" rtl="0" eaLnBrk="1" latinLnBrk="0" hangingPunct="1">
        <a:defRPr sz="1350" kern="1200">
          <a:solidFill>
            <a:schemeClr val="tx1"/>
          </a:solidFill>
          <a:latin typeface="+mn-lt"/>
          <a:ea typeface="+mn-ea"/>
          <a:cs typeface="+mn-cs"/>
        </a:defRPr>
      </a:lvl8pPr>
      <a:lvl9pPr marL="2742982" algn="l" defTabSz="685745"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870">
          <p15:clr>
            <a:srgbClr val="F26B43"/>
          </p15:clr>
        </p15:guide>
        <p15:guide id="2" pos="246">
          <p15:clr>
            <a:srgbClr val="F26B43"/>
          </p15:clr>
        </p15:guide>
        <p15:guide id="3" orient="horz" pos="3206">
          <p15:clr>
            <a:srgbClr val="F26B43"/>
          </p15:clr>
        </p15:guide>
        <p15:guide id="4" pos="45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uk-bw.de/" TargetMode="External"/><Relationship Id="rId2" Type="http://schemas.openxmlformats.org/officeDocument/2006/relationships/hyperlink" Target="http://publikationen.dguv.de/dguv/udt_dguv_main.aspx?MMID=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flickr.com/photos/primejunta/140957047/" TargetMode="Externa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4.emf"/></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wmf"/><Relationship Id="rId5" Type="http://schemas.openxmlformats.org/officeDocument/2006/relationships/image" Target="../media/image22.jpeg"/><Relationship Id="rId10" Type="http://schemas.openxmlformats.org/officeDocument/2006/relationships/image" Target="../media/image27.wmf"/><Relationship Id="rId4" Type="http://schemas.openxmlformats.org/officeDocument/2006/relationships/image" Target="../media/image21.pn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31.png"/><Relationship Id="rId7" Type="http://schemas.openxmlformats.org/officeDocument/2006/relationships/image" Target="../media/image32.png"/><Relationship Id="rId2" Type="http://schemas.openxmlformats.org/officeDocument/2006/relationships/image" Target="../media/image30.wmf"/><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4.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3.jpeg"/><Relationship Id="rId3" Type="http://schemas.openxmlformats.org/officeDocument/2006/relationships/image" Target="../media/image37.png"/><Relationship Id="rId7" Type="http://schemas.openxmlformats.org/officeDocument/2006/relationships/image" Target="../media/image24.jpeg"/><Relationship Id="rId12" Type="http://schemas.openxmlformats.org/officeDocument/2006/relationships/image" Target="../media/image4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27.wmf"/><Relationship Id="rId4" Type="http://schemas.openxmlformats.org/officeDocument/2006/relationships/image" Target="../media/image38.jpeg"/><Relationship Id="rId9" Type="http://schemas.openxmlformats.org/officeDocument/2006/relationships/image" Target="../media/image26.png"/><Relationship Id="rId1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47.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4.jpe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gesetze-im-internet.de/stgb/__323c.html"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publikationen.dguv.de/dguv/pdf/10002/204-022.pdf" TargetMode="External"/><Relationship Id="rId2" Type="http://schemas.openxmlformats.org/officeDocument/2006/relationships/hyperlink" Target="http://publikationen.dguv.de/dguv/pdf/10002/erste-hilfe.pdf"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wmf"/><Relationship Id="rId1" Type="http://schemas.openxmlformats.org/officeDocument/2006/relationships/slideLayout" Target="../slideLayouts/slideLayout7.xml"/><Relationship Id="rId5" Type="http://schemas.openxmlformats.org/officeDocument/2006/relationships/image" Target="../media/image60.jpeg"/><Relationship Id="rId4" Type="http://schemas.openxmlformats.org/officeDocument/2006/relationships/image" Target="../media/image59.jpeg"/></Relationships>
</file>

<file path=ppt/slides/_rels/slide36.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0.jpeg"/><Relationship Id="rId2" Type="http://schemas.openxmlformats.org/officeDocument/2006/relationships/image" Target="../media/image30.wmf"/><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gertkemper@mpa.uni-stuttgart.de" TargetMode="External"/><Relationship Id="rId2" Type="http://schemas.openxmlformats.org/officeDocument/2006/relationships/hyperlink" Target="mailto:heiner.boettinger@izi.uni-stuttgart.d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uni-stuttgart.de/impressum/index.html#extern" TargetMode="External"/><Relationship Id="rId7" Type="http://schemas.openxmlformats.org/officeDocument/2006/relationships/hyperlink" Target="http://www.uni-stuttgart.de/zv/sicherheitswesen/gesetze.html" TargetMode="External"/><Relationship Id="rId2" Type="http://schemas.openxmlformats.org/officeDocument/2006/relationships/hyperlink" Target="http://www.umwelt-online.de/regelwerk/arbeitss/arbsch/arbs_ges.htm" TargetMode="External"/><Relationship Id="rId1" Type="http://schemas.openxmlformats.org/officeDocument/2006/relationships/slideLayout" Target="../slideLayouts/slideLayout7.xml"/><Relationship Id="rId6" Type="http://schemas.openxmlformats.org/officeDocument/2006/relationships/hyperlink" Target="http://www.uni-stuttgart.de/zv/sicherheitswesen/gesetze/index.html#Arbeitsschutz" TargetMode="External"/><Relationship Id="rId5" Type="http://schemas.openxmlformats.org/officeDocument/2006/relationships/hyperlink" Target="http://www.umwelt-online.de/regelwerk/arbeitss/arbst.vo/ast_ges.htm" TargetMode="External"/><Relationship Id="rId4" Type="http://schemas.openxmlformats.org/officeDocument/2006/relationships/hyperlink" Target="http://www.umwelt-online.de/regelwerk/arbeitss/arbsch/asig_ges.ht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umwelt-online.de/regelwerk/arbeitss/arbsch/arbs_ges.ht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verwaltung.uni-stuttgart.de/merkblaetter/rahmendienstvereinbarung.html" TargetMode="External"/><Relationship Id="rId2" Type="http://schemas.openxmlformats.org/officeDocument/2006/relationships/hyperlink" Target="https://www.beschaeftigte.uni-stuttgart.de/document_intern/document_personal_intern/Informationen_neue_MitarbeiterInnen.pdf" TargetMode="External"/><Relationship Id="rId1" Type="http://schemas.openxmlformats.org/officeDocument/2006/relationships/slideLayout" Target="../slideLayouts/slideLayout7.xml"/><Relationship Id="rId4" Type="http://schemas.openxmlformats.org/officeDocument/2006/relationships/hyperlink" Target="http://www.verwaltung.uni-stuttgart.de/handbuch/"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umwelt-online.de/regelwerk/arbeitss/arbsch/arbmedvv_ges.htm" TargetMode="External"/><Relationship Id="rId2" Type="http://schemas.openxmlformats.org/officeDocument/2006/relationships/hyperlink" Target="http://www.umwelt-online.de/regelwerk/arbeitss/arb_vo/bav_ges.htm"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www.umwelt-online.de/regelwerk/anlasi/gsg/betsv_ges.htm" TargetMode="External"/><Relationship Id="rId13" Type="http://schemas.openxmlformats.org/officeDocument/2006/relationships/hyperlink" Target="http://www.umwelt-online.de/recht/gefstoff/gefahrst.vo/gfv_ges.htm" TargetMode="External"/><Relationship Id="rId18" Type="http://schemas.openxmlformats.org/officeDocument/2006/relationships/hyperlink" Target="http://www.umwelt-online.de/regelwerk/luft/bimschg/ta_ges.htm" TargetMode="External"/><Relationship Id="rId3" Type="http://schemas.openxmlformats.org/officeDocument/2006/relationships/hyperlink" Target="http://www.umwelt-online.de/recht/abfall/alt_ges.htm" TargetMode="External"/><Relationship Id="rId21" Type="http://schemas.openxmlformats.org/officeDocument/2006/relationships/hyperlink" Target="http://www.umwelt-online.de/regelwerk/energie/strahlen/ssv_ges.htm" TargetMode="External"/><Relationship Id="rId7" Type="http://schemas.openxmlformats.org/officeDocument/2006/relationships/hyperlink" Target="http://www.umwelt-online.de/regelwerk/arbeitss/arbsch/asig_ges.htm" TargetMode="External"/><Relationship Id="rId12" Type="http://schemas.openxmlformats.org/officeDocument/2006/relationships/hyperlink" Target="http://www.umwelt-online.de/recht/gefstoff/chemikal.ges/chg_ges.htm" TargetMode="External"/><Relationship Id="rId17" Type="http://schemas.openxmlformats.org/officeDocument/2006/relationships/hyperlink" Target="http://www.umwelt-online.de/recht/luft/bimschg/bim_ges.htm" TargetMode="External"/><Relationship Id="rId2" Type="http://schemas.openxmlformats.org/officeDocument/2006/relationships/hyperlink" Target="http://www.uni-stuttgart.de/impressum/index.html#extern" TargetMode="External"/><Relationship Id="rId16" Type="http://schemas.openxmlformats.org/officeDocument/2006/relationships/hyperlink" Target="http://www.umwelt-online.de/recht/t_regeln/trgs/trgs900/mak_ges.htm" TargetMode="External"/><Relationship Id="rId20" Type="http://schemas.openxmlformats.org/officeDocument/2006/relationships/hyperlink" Target="http://www.umwelt-online.de/regelwerk/energie/strahlen/ueber.htm" TargetMode="External"/><Relationship Id="rId1" Type="http://schemas.openxmlformats.org/officeDocument/2006/relationships/slideLayout" Target="../slideLayouts/slideLayout7.xml"/><Relationship Id="rId6" Type="http://schemas.openxmlformats.org/officeDocument/2006/relationships/hyperlink" Target="http://www.umwelt-online.de/regelwerk/arbeitss/arbsch/arbs_ges.htm" TargetMode="External"/><Relationship Id="rId11" Type="http://schemas.openxmlformats.org/officeDocument/2006/relationships/hyperlink" Target="http://publikationen.dguv.de/dguv/pdf/10002/i-5048-2.pdf" TargetMode="External"/><Relationship Id="rId5" Type="http://schemas.openxmlformats.org/officeDocument/2006/relationships/hyperlink" Target="http://www.umwelt-online.de/regelwerk/abfall/laender/bw/sabf_gs.htm" TargetMode="External"/><Relationship Id="rId15" Type="http://schemas.openxmlformats.org/officeDocument/2006/relationships/hyperlink" Target="http://www.umwelt-online.de/recht/t_regeln/trgs/trgs500/555_ges.htm" TargetMode="External"/><Relationship Id="rId10" Type="http://schemas.openxmlformats.org/officeDocument/2006/relationships/hyperlink" Target="http://publikationen.dguv.de/dguv/pdf/10002/i-5048-1.pdf" TargetMode="External"/><Relationship Id="rId19" Type="http://schemas.openxmlformats.org/officeDocument/2006/relationships/hyperlink" Target="http://www.umwelt-online.de/regelwerk/laerm/tlaer_gs.htm" TargetMode="External"/><Relationship Id="rId4" Type="http://schemas.openxmlformats.org/officeDocument/2006/relationships/hyperlink" Target="http://www.umwelt-online.de/regelwerk/abfall/laender/bw/abfg_ges.htm" TargetMode="External"/><Relationship Id="rId9" Type="http://schemas.openxmlformats.org/officeDocument/2006/relationships/hyperlink" Target="http://www.umwelt-online.de/regelwerk/arbeitss/arb_vo/psa_ges.htm" TargetMode="External"/><Relationship Id="rId14" Type="http://schemas.openxmlformats.org/officeDocument/2006/relationships/hyperlink" Target="http://publikationen.dguv.de/dguv/pdf/10002/i-8666.pdf" TargetMode="External"/><Relationship Id="rId22" Type="http://schemas.openxmlformats.org/officeDocument/2006/relationships/hyperlink" Target="http://www.umwelt-online.de/regelwerk/energie/strahlen/rov_ges.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185" b="7185"/>
          <a:stretch>
            <a:fillRect/>
          </a:stretch>
        </p:blipFill>
        <p:spPr/>
      </p:pic>
      <p:sp>
        <p:nvSpPr>
          <p:cNvPr id="14" name="Textplatzhalter 9"/>
          <p:cNvSpPr>
            <a:spLocks noGrp="1"/>
          </p:cNvSpPr>
          <p:nvPr>
            <p:ph type="body" sz="quarter" idx="13"/>
          </p:nvPr>
        </p:nvSpPr>
        <p:spPr>
          <a:xfrm>
            <a:off x="1113633" y="777600"/>
            <a:ext cx="3561913" cy="580108"/>
          </a:xfrm>
        </p:spPr>
        <p:txBody>
          <a:bodyPr/>
          <a:lstStyle>
            <a:lvl1pPr marL="0" indent="0">
              <a:lnSpc>
                <a:spcPct val="100000"/>
              </a:lnSpc>
              <a:spcBef>
                <a:spcPts val="1200"/>
              </a:spcBef>
              <a:buFontTx/>
              <a:buNone/>
              <a:defRPr sz="1000" baseline="0"/>
            </a:lvl1pPr>
          </a:lstStyle>
          <a:p>
            <a:pPr lvl="0"/>
            <a:r>
              <a:rPr lang="de-DE" dirty="0" smtClean="0"/>
              <a:t>Institut für Kernenergetik</a:t>
            </a:r>
            <a:br>
              <a:rPr lang="de-DE" dirty="0" smtClean="0"/>
            </a:br>
            <a:r>
              <a:rPr lang="de-DE" dirty="0" smtClean="0"/>
              <a:t>und Energiesysteme</a:t>
            </a:r>
            <a:endParaRPr lang="de-DE" dirty="0"/>
          </a:p>
        </p:txBody>
      </p:sp>
      <p:sp>
        <p:nvSpPr>
          <p:cNvPr id="18" name="Ellipse 17"/>
          <p:cNvSpPr/>
          <p:nvPr/>
        </p:nvSpPr>
        <p:spPr>
          <a:xfrm>
            <a:off x="4579200" y="547020"/>
            <a:ext cx="4320000" cy="4320000"/>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US" sz="1920" dirty="0">
              <a:solidFill>
                <a:prstClr val="white"/>
              </a:solidFill>
              <a:latin typeface="Arial"/>
            </a:endParaRPr>
          </a:p>
        </p:txBody>
      </p:sp>
      <p:sp>
        <p:nvSpPr>
          <p:cNvPr id="15" name="Ellipse 14"/>
          <p:cNvSpPr/>
          <p:nvPr/>
        </p:nvSpPr>
        <p:spPr>
          <a:xfrm>
            <a:off x="7164061" y="3993697"/>
            <a:ext cx="1512000" cy="151200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55878"/>
            <a:endParaRPr lang="en-US" sz="1920" dirty="0">
              <a:solidFill>
                <a:prstClr val="white"/>
              </a:solidFill>
              <a:latin typeface="Arial"/>
            </a:endParaRPr>
          </a:p>
        </p:txBody>
      </p:sp>
      <p:pic>
        <p:nvPicPr>
          <p:cNvPr id="16" name="Picture 2" descr="D:\Documents\Organisatorisches\Corporate Identity\Alt\Logo\Logo6\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60087" y="4484288"/>
            <a:ext cx="1119949" cy="530819"/>
          </a:xfrm>
          <a:prstGeom prst="rect">
            <a:avLst/>
          </a:prstGeom>
          <a:noFill/>
          <a:extLst>
            <a:ext uri="{909E8E84-426E-40DD-AFC4-6F175D3DCCD1}">
              <a14:hiddenFill xmlns:a14="http://schemas.microsoft.com/office/drawing/2010/main">
                <a:solidFill>
                  <a:srgbClr val="FFFFFF"/>
                </a:solidFill>
              </a14:hiddenFill>
            </a:ext>
          </a:extLst>
        </p:spPr>
      </p:pic>
      <p:sp>
        <p:nvSpPr>
          <p:cNvPr id="17" name="Textfeld 16"/>
          <p:cNvSpPr txBox="1"/>
          <p:nvPr/>
        </p:nvSpPr>
        <p:spPr>
          <a:xfrm>
            <a:off x="4861518" y="1555103"/>
            <a:ext cx="3814543" cy="2168259"/>
          </a:xfrm>
          <a:prstGeom prst="rect">
            <a:avLst/>
          </a:prstGeom>
          <a:noFill/>
        </p:spPr>
        <p:txBody>
          <a:bodyPr wrap="square" lIns="0" tIns="0" rIns="0" bIns="0" rtlCol="0">
            <a:noAutofit/>
          </a:bodyPr>
          <a:lstStyle/>
          <a:p>
            <a:pPr algn="ctr" defTabSz="855878">
              <a:buClr>
                <a:srgbClr val="00BEFF"/>
              </a:buClr>
            </a:pPr>
            <a:r>
              <a:rPr lang="de-DE" sz="2400" b="1" dirty="0" smtClean="0">
                <a:solidFill>
                  <a:prstClr val="white"/>
                </a:solidFill>
              </a:rPr>
              <a:t>Sicherheitsunterweisung</a:t>
            </a:r>
            <a:r>
              <a:rPr lang="de-DE" sz="1400" b="1" dirty="0" smtClean="0">
                <a:solidFill>
                  <a:prstClr val="white"/>
                </a:solidFill>
              </a:rPr>
              <a:t> </a:t>
            </a:r>
            <a:endParaRPr lang="de-DE" sz="1400" b="1" dirty="0">
              <a:solidFill>
                <a:prstClr val="white"/>
              </a:solidFill>
            </a:endParaRPr>
          </a:p>
          <a:p>
            <a:pPr algn="ctr" defTabSz="855878">
              <a:buClr>
                <a:srgbClr val="00BEFF"/>
              </a:buClr>
            </a:pPr>
            <a:endParaRPr lang="de-DE" sz="1400" b="1" dirty="0">
              <a:solidFill>
                <a:prstClr val="white"/>
              </a:solidFill>
            </a:endParaRPr>
          </a:p>
          <a:p>
            <a:pPr algn="ctr" defTabSz="855878">
              <a:buClr>
                <a:srgbClr val="00BEFF"/>
              </a:buClr>
            </a:pPr>
            <a:r>
              <a:rPr lang="de-DE" sz="1400" b="1" dirty="0">
                <a:solidFill>
                  <a:prstClr val="white"/>
                </a:solidFill>
              </a:rPr>
              <a:t>für die Mitarbeiter des</a:t>
            </a:r>
          </a:p>
          <a:p>
            <a:pPr algn="ctr" defTabSz="855878">
              <a:buClr>
                <a:srgbClr val="00BEFF"/>
              </a:buClr>
            </a:pPr>
            <a:r>
              <a:rPr lang="de-DE" sz="1400" b="1" dirty="0">
                <a:solidFill>
                  <a:prstClr val="white"/>
                </a:solidFill>
              </a:rPr>
              <a:t>Instituts für Kernenergetik und Energiesysteme </a:t>
            </a:r>
            <a:r>
              <a:rPr lang="de-DE" sz="1400" b="1" dirty="0" smtClean="0">
                <a:solidFill>
                  <a:prstClr val="white"/>
                </a:solidFill>
              </a:rPr>
              <a:t>der </a:t>
            </a:r>
            <a:r>
              <a:rPr lang="de-DE" sz="1400" b="1" dirty="0">
                <a:solidFill>
                  <a:prstClr val="white"/>
                </a:solidFill>
              </a:rPr>
              <a:t>Universität Stuttgart</a:t>
            </a:r>
          </a:p>
          <a:p>
            <a:pPr algn="ctr" defTabSz="855878">
              <a:buClr>
                <a:srgbClr val="00BEFF"/>
              </a:buClr>
            </a:pPr>
            <a:r>
              <a:rPr lang="de-DE" sz="1400" b="1" dirty="0">
                <a:solidFill>
                  <a:prstClr val="white"/>
                </a:solidFill>
              </a:rPr>
              <a:t>und der</a:t>
            </a:r>
          </a:p>
          <a:p>
            <a:pPr algn="ctr" defTabSz="855878">
              <a:buClr>
                <a:srgbClr val="00BEFF"/>
              </a:buClr>
            </a:pPr>
            <a:r>
              <a:rPr lang="de-DE" sz="1400" b="1" dirty="0">
                <a:solidFill>
                  <a:prstClr val="white"/>
                </a:solidFill>
              </a:rPr>
              <a:t>KE-Technologie GmbH</a:t>
            </a:r>
          </a:p>
          <a:p>
            <a:pPr algn="ctr" defTabSz="855878">
              <a:buClr>
                <a:srgbClr val="00BEFF"/>
              </a:buClr>
            </a:pPr>
            <a:endParaRPr lang="de-DE" sz="1400" b="1" dirty="0">
              <a:solidFill>
                <a:prstClr val="white"/>
              </a:solidFill>
            </a:endParaRPr>
          </a:p>
          <a:p>
            <a:pPr algn="ctr" defTabSz="855878">
              <a:buClr>
                <a:srgbClr val="00BEFF"/>
              </a:buClr>
            </a:pPr>
            <a:r>
              <a:rPr lang="de-DE" sz="1400" b="1" dirty="0">
                <a:solidFill>
                  <a:prstClr val="white"/>
                </a:solidFill>
              </a:rPr>
              <a:t>Mittwoch, den 15.12.2017</a:t>
            </a:r>
          </a:p>
        </p:txBody>
      </p:sp>
    </p:spTree>
    <p:extLst>
      <p:ext uri="{BB962C8B-B14F-4D97-AF65-F5344CB8AC3E}">
        <p14:creationId xmlns:p14="http://schemas.microsoft.com/office/powerpoint/2010/main" val="2459936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10</a:t>
            </a:fld>
            <a:endParaRPr lang="de-DE" dirty="0"/>
          </a:p>
        </p:txBody>
      </p:sp>
      <p:sp>
        <p:nvSpPr>
          <p:cNvPr id="4" name="Text Box 4"/>
          <p:cNvSpPr txBox="1">
            <a:spLocks noChangeArrowheads="1"/>
          </p:cNvSpPr>
          <p:nvPr/>
        </p:nvSpPr>
        <p:spPr bwMode="auto">
          <a:xfrm>
            <a:off x="1166446" y="830263"/>
            <a:ext cx="334277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Arbeitsplätze am IKE</a:t>
            </a:r>
          </a:p>
          <a:p>
            <a:pPr fontAlgn="base">
              <a:spcBef>
                <a:spcPct val="0"/>
              </a:spcBef>
              <a:spcAft>
                <a:spcPct val="0"/>
              </a:spcAft>
            </a:pPr>
            <a:endParaRPr lang="de-DE" altLang="de-DE" sz="2400" b="1" dirty="0">
              <a:solidFill>
                <a:srgbClr val="000000"/>
              </a:solidFill>
              <a:latin typeface="Arial" charset="0"/>
            </a:endParaRPr>
          </a:p>
          <a:p>
            <a:pPr fontAlgn="base">
              <a:spcBef>
                <a:spcPct val="0"/>
              </a:spcBef>
              <a:spcAft>
                <a:spcPct val="0"/>
              </a:spcAft>
            </a:pPr>
            <a:r>
              <a:rPr lang="de-DE" altLang="de-DE" sz="2000" b="1" dirty="0">
                <a:solidFill>
                  <a:srgbClr val="000000"/>
                </a:solidFill>
                <a:latin typeface="Arial" charset="0"/>
              </a:rPr>
              <a:t>Büro und Labor/Werkstatt</a:t>
            </a:r>
          </a:p>
          <a:p>
            <a:pPr fontAlgn="base">
              <a:spcBef>
                <a:spcPct val="0"/>
              </a:spcBef>
              <a:spcAft>
                <a:spcPct val="0"/>
              </a:spcAft>
            </a:pPr>
            <a:endParaRPr lang="de-DE" altLang="de-DE" sz="2000" b="1" dirty="0">
              <a:solidFill>
                <a:srgbClr val="000000"/>
              </a:solidFill>
              <a:latin typeface="Arial" charset="0"/>
            </a:endParaRPr>
          </a:p>
          <a:p>
            <a:pPr fontAlgn="base">
              <a:spcBef>
                <a:spcPct val="0"/>
              </a:spcBef>
              <a:spcAft>
                <a:spcPct val="0"/>
              </a:spcAft>
              <a:buFontTx/>
              <a:buChar char="•"/>
            </a:pPr>
            <a:r>
              <a:rPr lang="de-DE" altLang="de-DE" sz="1600" b="1" dirty="0">
                <a:solidFill>
                  <a:srgbClr val="000000"/>
                </a:solidFill>
                <a:latin typeface="Arial" charset="0"/>
              </a:rPr>
              <a:t> Sicherheitsvorschriften</a:t>
            </a:r>
          </a:p>
          <a:p>
            <a:pPr fontAlgn="base">
              <a:spcBef>
                <a:spcPct val="0"/>
              </a:spcBef>
              <a:spcAft>
                <a:spcPct val="0"/>
              </a:spcAft>
            </a:pPr>
            <a:endParaRPr lang="de-DE" altLang="de-DE" sz="2000" b="1" dirty="0">
              <a:solidFill>
                <a:srgbClr val="000000"/>
              </a:solidFill>
              <a:latin typeface="Arial" charset="0"/>
            </a:endParaRPr>
          </a:p>
          <a:p>
            <a:pPr fontAlgn="base">
              <a:spcBef>
                <a:spcPct val="0"/>
              </a:spcBef>
              <a:spcAft>
                <a:spcPct val="0"/>
              </a:spcAft>
              <a:buFontTx/>
              <a:buChar char="•"/>
            </a:pPr>
            <a:endParaRPr lang="de-DE" altLang="de-DE" sz="1600" b="1" dirty="0">
              <a:solidFill>
                <a:srgbClr val="000000"/>
              </a:solidFill>
              <a:latin typeface="Arial"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8054" y="773114"/>
            <a:ext cx="3798277"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2748365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11</a:t>
            </a:fld>
            <a:endParaRPr lang="de-DE" dirty="0"/>
          </a:p>
        </p:txBody>
      </p:sp>
      <p:sp>
        <p:nvSpPr>
          <p:cNvPr id="4" name="Text Box 4"/>
          <p:cNvSpPr txBox="1">
            <a:spLocks noChangeArrowheads="1"/>
          </p:cNvSpPr>
          <p:nvPr/>
        </p:nvSpPr>
        <p:spPr bwMode="auto">
          <a:xfrm>
            <a:off x="916835" y="1124745"/>
            <a:ext cx="810350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Arbeitsplätze am IKE</a:t>
            </a:r>
          </a:p>
          <a:p>
            <a:pPr fontAlgn="base">
              <a:spcBef>
                <a:spcPct val="0"/>
              </a:spcBef>
              <a:spcAft>
                <a:spcPct val="0"/>
              </a:spcAft>
            </a:pPr>
            <a:endParaRPr lang="de-DE" altLang="de-DE" sz="2400" b="1" dirty="0">
              <a:solidFill>
                <a:srgbClr val="000000"/>
              </a:solidFill>
              <a:latin typeface="Arial" charset="0"/>
            </a:endParaRPr>
          </a:p>
          <a:p>
            <a:pPr fontAlgn="base">
              <a:spcBef>
                <a:spcPct val="0"/>
              </a:spcBef>
              <a:spcAft>
                <a:spcPct val="0"/>
              </a:spcAft>
            </a:pPr>
            <a:r>
              <a:rPr lang="de-DE" altLang="de-DE" sz="2000" b="1" dirty="0">
                <a:solidFill>
                  <a:srgbClr val="000000"/>
                </a:solidFill>
                <a:latin typeface="Arial" charset="0"/>
              </a:rPr>
              <a:t>Büro und Labor/Werkstatt </a:t>
            </a:r>
          </a:p>
          <a:p>
            <a:pPr fontAlgn="base">
              <a:spcBef>
                <a:spcPct val="0"/>
              </a:spcBef>
              <a:spcAft>
                <a:spcPct val="0"/>
              </a:spcAft>
            </a:pPr>
            <a:endParaRPr lang="de-DE" altLang="de-DE" sz="2000" b="1" dirty="0">
              <a:solidFill>
                <a:srgbClr val="000000"/>
              </a:solidFill>
              <a:latin typeface="Arial" charset="0"/>
            </a:endParaRPr>
          </a:p>
          <a:p>
            <a:pPr fontAlgn="base">
              <a:spcBef>
                <a:spcPct val="0"/>
              </a:spcBef>
              <a:spcAft>
                <a:spcPct val="0"/>
              </a:spcAft>
            </a:pPr>
            <a:r>
              <a:rPr lang="de-DE" altLang="de-DE" sz="2000" b="1" dirty="0">
                <a:solidFill>
                  <a:srgbClr val="0070C0"/>
                </a:solidFill>
                <a:latin typeface="Arial" charset="0"/>
              </a:rPr>
              <a:t>Sicherheitsvorschriften</a:t>
            </a:r>
          </a:p>
          <a:p>
            <a:pPr fontAlgn="base">
              <a:spcBef>
                <a:spcPct val="0"/>
              </a:spcBef>
              <a:spcAft>
                <a:spcPct val="0"/>
              </a:spcAft>
            </a:pPr>
            <a:endParaRPr lang="de-DE" altLang="de-DE" sz="2000" b="1" dirty="0">
              <a:solidFill>
                <a:srgbClr val="000000"/>
              </a:solidFill>
              <a:latin typeface="Arial" charset="0"/>
            </a:endParaRPr>
          </a:p>
          <a:p>
            <a:pPr fontAlgn="base">
              <a:spcBef>
                <a:spcPct val="0"/>
              </a:spcBef>
              <a:spcAft>
                <a:spcPct val="0"/>
              </a:spcAft>
              <a:buFontTx/>
              <a:buChar char="•"/>
            </a:pPr>
            <a:r>
              <a:rPr lang="de-DE" altLang="de-DE" sz="1600" b="1" dirty="0">
                <a:solidFill>
                  <a:srgbClr val="000000"/>
                </a:solidFill>
                <a:latin typeface="Arial" charset="0"/>
              </a:rPr>
              <a:t> Für das IKE gelten die Unfallverhütungsvorschriften </a:t>
            </a:r>
            <a:r>
              <a:rPr lang="de-DE" altLang="de-DE" sz="1600" b="1" dirty="0" smtClean="0">
                <a:solidFill>
                  <a:srgbClr val="000000"/>
                </a:solidFill>
                <a:latin typeface="Arial" charset="0"/>
              </a:rPr>
              <a:t>der</a:t>
            </a:r>
          </a:p>
          <a:p>
            <a:pPr fontAlgn="base">
              <a:spcBef>
                <a:spcPct val="0"/>
              </a:spcBef>
              <a:spcAft>
                <a:spcPct val="0"/>
              </a:spcAft>
              <a:buFontTx/>
              <a:buChar char="•"/>
            </a:pPr>
            <a:endParaRPr lang="de-DE" altLang="de-DE" sz="1600" b="1" dirty="0" smtClean="0">
              <a:solidFill>
                <a:srgbClr val="000000"/>
              </a:solidFill>
              <a:latin typeface="Arial" charset="0"/>
            </a:endParaRPr>
          </a:p>
          <a:p>
            <a:pPr fontAlgn="base">
              <a:spcBef>
                <a:spcPct val="0"/>
              </a:spcBef>
              <a:spcAft>
                <a:spcPct val="0"/>
              </a:spcAft>
            </a:pPr>
            <a:r>
              <a:rPr lang="de-DE" altLang="de-DE" sz="1600" b="1" dirty="0" smtClean="0">
                <a:solidFill>
                  <a:srgbClr val="000000"/>
                </a:solidFill>
                <a:latin typeface="Arial" charset="0"/>
              </a:rPr>
              <a:t>	</a:t>
            </a:r>
            <a:r>
              <a:rPr lang="de-DE" altLang="de-DE" sz="1600" b="1" dirty="0">
                <a:solidFill>
                  <a:srgbClr val="000000"/>
                </a:solidFill>
                <a:latin typeface="Arial" charset="0"/>
                <a:hlinkClick r:id="rId2"/>
              </a:rPr>
              <a:t>Deutsche Gesetzlichen Unfallversicherung (DGUV</a:t>
            </a:r>
            <a:r>
              <a:rPr lang="de-DE" altLang="de-DE" sz="1600" b="1" dirty="0" smtClean="0">
                <a:solidFill>
                  <a:srgbClr val="000000"/>
                </a:solidFill>
                <a:latin typeface="Arial" charset="0"/>
                <a:hlinkClick r:id="rId2"/>
              </a:rPr>
              <a:t>)</a:t>
            </a:r>
            <a:r>
              <a:rPr lang="de-DE" altLang="de-DE" sz="1600" b="1" dirty="0" smtClean="0">
                <a:solidFill>
                  <a:srgbClr val="000000"/>
                </a:solidFill>
                <a:latin typeface="Arial" charset="0"/>
              </a:rPr>
              <a:t> </a:t>
            </a:r>
            <a:endParaRPr lang="de-DE" altLang="de-DE" sz="1600" b="1" dirty="0">
              <a:solidFill>
                <a:srgbClr val="000000"/>
              </a:solidFill>
              <a:latin typeface="Arial" charset="0"/>
            </a:endParaRPr>
          </a:p>
          <a:p>
            <a:pPr fontAlgn="base">
              <a:spcBef>
                <a:spcPct val="0"/>
              </a:spcBef>
              <a:spcAft>
                <a:spcPct val="0"/>
              </a:spcAft>
            </a:pPr>
            <a:endParaRPr lang="de-DE" altLang="de-DE" sz="1600" b="1" dirty="0">
              <a:solidFill>
                <a:srgbClr val="000000"/>
              </a:solidFill>
              <a:latin typeface="Arial" charset="0"/>
            </a:endParaRPr>
          </a:p>
          <a:p>
            <a:pPr fontAlgn="base">
              <a:spcBef>
                <a:spcPct val="0"/>
              </a:spcBef>
              <a:spcAft>
                <a:spcPct val="0"/>
              </a:spcAft>
            </a:pPr>
            <a:r>
              <a:rPr lang="de-DE" altLang="de-DE" sz="1600" b="1" dirty="0" smtClean="0">
                <a:solidFill>
                  <a:srgbClr val="000000"/>
                </a:solidFill>
                <a:latin typeface="Arial" charset="0"/>
              </a:rPr>
              <a:t>	bzw. der </a:t>
            </a:r>
            <a:r>
              <a:rPr lang="de-DE" altLang="de-DE" sz="1600" b="1" dirty="0" smtClean="0">
                <a:solidFill>
                  <a:srgbClr val="000000"/>
                </a:solidFill>
                <a:latin typeface="Arial" charset="0"/>
                <a:hlinkClick r:id="rId3"/>
              </a:rPr>
              <a:t>Unfallkasse Baden-Württemberg</a:t>
            </a:r>
            <a:r>
              <a:rPr lang="de-DE" altLang="de-DE" sz="1600" b="1" dirty="0" smtClean="0">
                <a:solidFill>
                  <a:srgbClr val="000000"/>
                </a:solidFill>
                <a:latin typeface="Arial" charset="0"/>
              </a:rPr>
              <a:t> . </a:t>
            </a:r>
            <a:endParaRPr lang="de-DE" altLang="de-DE" sz="1600" b="1" dirty="0">
              <a:solidFill>
                <a:srgbClr val="000000"/>
              </a:solidFill>
              <a:latin typeface="Arial" charset="0"/>
            </a:endParaRPr>
          </a:p>
          <a:p>
            <a:pPr fontAlgn="base">
              <a:spcBef>
                <a:spcPct val="0"/>
              </a:spcBef>
              <a:spcAft>
                <a:spcPct val="0"/>
              </a:spcAft>
            </a:pPr>
            <a:r>
              <a:rPr lang="de-DE" altLang="de-DE" sz="1600" b="1" dirty="0">
                <a:solidFill>
                  <a:srgbClr val="000000"/>
                </a:solidFill>
                <a:latin typeface="Arial" charset="0"/>
              </a:rPr>
              <a:t>							</a:t>
            </a:r>
          </a:p>
          <a:p>
            <a:pPr fontAlgn="base">
              <a:spcBef>
                <a:spcPct val="0"/>
              </a:spcBef>
              <a:spcAft>
                <a:spcPct val="0"/>
              </a:spcAft>
              <a:buFontTx/>
              <a:buChar char="•"/>
            </a:pPr>
            <a:r>
              <a:rPr lang="de-DE" altLang="de-DE" sz="1600" b="1" dirty="0">
                <a:solidFill>
                  <a:srgbClr val="000000"/>
                </a:solidFill>
                <a:latin typeface="Arial" charset="0"/>
              </a:rPr>
              <a:t> </a:t>
            </a:r>
            <a:r>
              <a:rPr lang="de-DE" altLang="de-DE" sz="1600" b="1" dirty="0">
                <a:solidFill>
                  <a:srgbClr val="FF0000"/>
                </a:solidFill>
                <a:latin typeface="Arial" charset="0"/>
              </a:rPr>
              <a:t>Neue Mitarbeiter sowie Studenten, Doktoranden, Praktikanten, etc., müssen </a:t>
            </a:r>
          </a:p>
          <a:p>
            <a:pPr fontAlgn="base">
              <a:spcBef>
                <a:spcPct val="0"/>
              </a:spcBef>
              <a:spcAft>
                <a:spcPct val="0"/>
              </a:spcAft>
            </a:pPr>
            <a:r>
              <a:rPr lang="de-DE" altLang="de-DE" sz="1600" b="1" dirty="0">
                <a:solidFill>
                  <a:srgbClr val="FF0000"/>
                </a:solidFill>
                <a:latin typeface="Arial" charset="0"/>
              </a:rPr>
              <a:t>  durch den jeweiligen Betreuer dem zuständigen Sicherheitsbeauftragten </a:t>
            </a:r>
          </a:p>
          <a:p>
            <a:pPr fontAlgn="base">
              <a:spcBef>
                <a:spcPct val="0"/>
              </a:spcBef>
              <a:spcAft>
                <a:spcPct val="0"/>
              </a:spcAft>
            </a:pPr>
            <a:r>
              <a:rPr lang="de-DE" altLang="de-DE" sz="1600" b="1" dirty="0">
                <a:solidFill>
                  <a:srgbClr val="FF0000"/>
                </a:solidFill>
                <a:latin typeface="Arial" charset="0"/>
              </a:rPr>
              <a:t>  vorgestellt werden. Dieser führt die nötigen Unterweisungen durch und händigt </a:t>
            </a:r>
          </a:p>
          <a:p>
            <a:pPr fontAlgn="base">
              <a:spcBef>
                <a:spcPct val="0"/>
              </a:spcBef>
              <a:spcAft>
                <a:spcPct val="0"/>
              </a:spcAft>
            </a:pPr>
            <a:r>
              <a:rPr lang="de-DE" altLang="de-DE" sz="1600" b="1" dirty="0">
                <a:solidFill>
                  <a:srgbClr val="FF0000"/>
                </a:solidFill>
                <a:latin typeface="Arial" charset="0"/>
              </a:rPr>
              <a:t>  die erforderlichen Vorschriften gegen Unterschrift aus.</a:t>
            </a:r>
            <a:endParaRPr lang="de-DE" altLang="de-DE" sz="2000" b="1" dirty="0">
              <a:solidFill>
                <a:srgbClr val="FF0000"/>
              </a:solidFill>
              <a:latin typeface="Arial" charset="0"/>
            </a:endParaRPr>
          </a:p>
          <a:p>
            <a:pPr fontAlgn="base">
              <a:spcBef>
                <a:spcPct val="0"/>
              </a:spcBef>
              <a:spcAft>
                <a:spcPct val="0"/>
              </a:spcAft>
              <a:buFontTx/>
              <a:buChar char="•"/>
            </a:pPr>
            <a:endParaRPr lang="de-DE" altLang="de-DE" sz="1600" b="1" dirty="0">
              <a:solidFill>
                <a:srgbClr val="FF0000"/>
              </a:solidFill>
              <a:latin typeface="Arial" charset="0"/>
            </a:endParaRPr>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8230645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12</a:t>
            </a:fld>
            <a:endParaRPr lang="de-DE" dirty="0"/>
          </a:p>
        </p:txBody>
      </p:sp>
      <p:sp>
        <p:nvSpPr>
          <p:cNvPr id="5" name="Text Box 5"/>
          <p:cNvSpPr txBox="1">
            <a:spLocks noChangeArrowheads="1"/>
          </p:cNvSpPr>
          <p:nvPr/>
        </p:nvSpPr>
        <p:spPr bwMode="auto">
          <a:xfrm>
            <a:off x="1166447" y="830264"/>
            <a:ext cx="324640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Arbeitsplätze am IKE</a:t>
            </a:r>
          </a:p>
          <a:p>
            <a:pPr fontAlgn="base">
              <a:spcBef>
                <a:spcPct val="0"/>
              </a:spcBef>
              <a:spcAft>
                <a:spcPct val="0"/>
              </a:spcAft>
            </a:pPr>
            <a:endParaRPr lang="de-DE" altLang="de-DE" sz="2400" b="1" dirty="0">
              <a:solidFill>
                <a:srgbClr val="000000"/>
              </a:solidFill>
              <a:latin typeface="Arial" charset="0"/>
            </a:endParaRPr>
          </a:p>
          <a:p>
            <a:pPr fontAlgn="base">
              <a:spcBef>
                <a:spcPct val="0"/>
              </a:spcBef>
              <a:spcAft>
                <a:spcPct val="0"/>
              </a:spcAft>
            </a:pPr>
            <a:r>
              <a:rPr lang="de-DE" altLang="de-DE" sz="2000" b="1" dirty="0">
                <a:solidFill>
                  <a:srgbClr val="000000"/>
                </a:solidFill>
                <a:latin typeface="Arial" charset="0"/>
              </a:rPr>
              <a:t>Labor/Werkstatt</a:t>
            </a:r>
          </a:p>
          <a:p>
            <a:pPr fontAlgn="base">
              <a:spcBef>
                <a:spcPct val="0"/>
              </a:spcBef>
              <a:spcAft>
                <a:spcPct val="0"/>
              </a:spcAft>
            </a:pPr>
            <a:endParaRPr lang="de-DE" altLang="de-DE" sz="2000" b="1" dirty="0">
              <a:solidFill>
                <a:srgbClr val="000000"/>
              </a:solidFill>
              <a:latin typeface="Arial" charset="0"/>
            </a:endParaRPr>
          </a:p>
          <a:p>
            <a:pPr fontAlgn="base">
              <a:spcBef>
                <a:spcPct val="0"/>
              </a:spcBef>
              <a:spcAft>
                <a:spcPct val="0"/>
              </a:spcAft>
              <a:buFontTx/>
              <a:buChar char="•"/>
            </a:pPr>
            <a:r>
              <a:rPr lang="de-DE" altLang="de-DE" sz="1600" b="1" dirty="0">
                <a:solidFill>
                  <a:srgbClr val="000000"/>
                </a:solidFill>
                <a:latin typeface="Arial" charset="0"/>
              </a:rPr>
              <a:t> Laborordnung</a:t>
            </a:r>
          </a:p>
          <a:p>
            <a:pPr fontAlgn="base">
              <a:spcBef>
                <a:spcPct val="0"/>
              </a:spcBef>
              <a:spcAft>
                <a:spcPct val="0"/>
              </a:spcAft>
              <a:buFontTx/>
              <a:buChar char="•"/>
            </a:pPr>
            <a:endParaRPr lang="de-DE" altLang="de-DE" sz="1600" b="1" dirty="0">
              <a:solidFill>
                <a:srgbClr val="000000"/>
              </a:solidFill>
              <a:latin typeface="Arial" charset="0"/>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662063476"/>
              </p:ext>
            </p:extLst>
          </p:nvPr>
        </p:nvGraphicFramePr>
        <p:xfrm>
          <a:off x="3135313" y="1397000"/>
          <a:ext cx="2871787" cy="4064000"/>
        </p:xfrm>
        <a:graphic>
          <a:graphicData uri="http://schemas.openxmlformats.org/presentationml/2006/ole">
            <mc:AlternateContent xmlns:mc="http://schemas.openxmlformats.org/markup-compatibility/2006">
              <mc:Choice xmlns:v="urn:schemas-microsoft-com:vml" Requires="v">
                <p:oleObj spid="_x0000_s2076" name="Acrobat Document" r:id="rId3" imgW="5667480" imgH="8020080" progId="AcroExch.Document.DC">
                  <p:embed/>
                </p:oleObj>
              </mc:Choice>
              <mc:Fallback>
                <p:oleObj name="Acrobat Document" r:id="rId3" imgW="5667480" imgH="8020080" progId="AcroExch.Document.DC">
                  <p:embed/>
                  <p:pic>
                    <p:nvPicPr>
                      <p:cNvPr id="0" name=""/>
                      <p:cNvPicPr/>
                      <p:nvPr/>
                    </p:nvPicPr>
                    <p:blipFill>
                      <a:blip r:embed="rId4"/>
                      <a:stretch>
                        <a:fillRect/>
                      </a:stretch>
                    </p:blipFill>
                    <p:spPr>
                      <a:xfrm>
                        <a:off x="3135313" y="1397000"/>
                        <a:ext cx="2871787" cy="4064000"/>
                      </a:xfrm>
                      <a:prstGeom prst="rect">
                        <a:avLst/>
                      </a:prstGeom>
                    </p:spPr>
                  </p:pic>
                </p:oleObj>
              </mc:Fallback>
            </mc:AlternateContent>
          </a:graphicData>
        </a:graphic>
      </p:graphicFrame>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908720"/>
            <a:ext cx="3744416" cy="5514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178637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13</a:t>
            </a:fld>
            <a:endParaRPr lang="de-DE" dirty="0"/>
          </a:p>
        </p:txBody>
      </p:sp>
      <p:sp>
        <p:nvSpPr>
          <p:cNvPr id="4" name="Text Box 4"/>
          <p:cNvSpPr txBox="1">
            <a:spLocks noChangeArrowheads="1"/>
          </p:cNvSpPr>
          <p:nvPr/>
        </p:nvSpPr>
        <p:spPr bwMode="auto">
          <a:xfrm>
            <a:off x="755576" y="1074343"/>
            <a:ext cx="808625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Arbeitsplätze am IKE</a:t>
            </a:r>
          </a:p>
          <a:p>
            <a:pPr fontAlgn="base">
              <a:spcBef>
                <a:spcPct val="0"/>
              </a:spcBef>
              <a:spcAft>
                <a:spcPct val="0"/>
              </a:spcAft>
            </a:pPr>
            <a:endParaRPr lang="de-DE" altLang="de-DE" sz="2400" b="1" dirty="0">
              <a:solidFill>
                <a:srgbClr val="000000"/>
              </a:solidFill>
              <a:latin typeface="Arial" charset="0"/>
            </a:endParaRPr>
          </a:p>
          <a:p>
            <a:pPr fontAlgn="base">
              <a:spcBef>
                <a:spcPct val="0"/>
              </a:spcBef>
              <a:spcAft>
                <a:spcPct val="0"/>
              </a:spcAft>
            </a:pPr>
            <a:r>
              <a:rPr lang="de-DE" altLang="de-DE" sz="2000" b="1" dirty="0">
                <a:solidFill>
                  <a:srgbClr val="000000"/>
                </a:solidFill>
                <a:latin typeface="Arial" charset="0"/>
              </a:rPr>
              <a:t>Labor/Werkstatt </a:t>
            </a:r>
          </a:p>
          <a:p>
            <a:pPr fontAlgn="base">
              <a:spcBef>
                <a:spcPct val="0"/>
              </a:spcBef>
              <a:spcAft>
                <a:spcPct val="0"/>
              </a:spcAft>
            </a:pPr>
            <a:endParaRPr lang="de-DE" altLang="de-DE" sz="2000" b="1" dirty="0">
              <a:solidFill>
                <a:srgbClr val="000000"/>
              </a:solidFill>
              <a:latin typeface="Arial" charset="0"/>
            </a:endParaRPr>
          </a:p>
          <a:p>
            <a:pPr fontAlgn="base">
              <a:spcBef>
                <a:spcPct val="0"/>
              </a:spcBef>
              <a:spcAft>
                <a:spcPct val="0"/>
              </a:spcAft>
            </a:pPr>
            <a:r>
              <a:rPr lang="de-DE" altLang="de-DE" sz="2000" b="1" dirty="0">
                <a:solidFill>
                  <a:srgbClr val="0070C0"/>
                </a:solidFill>
                <a:latin typeface="Arial" charset="0"/>
              </a:rPr>
              <a:t>Laborordnung</a:t>
            </a:r>
          </a:p>
          <a:p>
            <a:pPr fontAlgn="base">
              <a:spcBef>
                <a:spcPct val="0"/>
              </a:spcBef>
              <a:spcAft>
                <a:spcPct val="0"/>
              </a:spcAft>
            </a:pPr>
            <a:endParaRPr lang="de-DE" altLang="de-DE" sz="2000" b="1" dirty="0">
              <a:solidFill>
                <a:srgbClr val="000000"/>
              </a:solidFill>
              <a:latin typeface="Arial" charset="0"/>
            </a:endParaRPr>
          </a:p>
          <a:p>
            <a:pPr fontAlgn="base">
              <a:spcBef>
                <a:spcPct val="0"/>
              </a:spcBef>
              <a:spcAft>
                <a:spcPct val="0"/>
              </a:spcAft>
              <a:buFontTx/>
              <a:buChar char="•"/>
            </a:pPr>
            <a:r>
              <a:rPr lang="de-DE" altLang="de-DE" sz="1600" b="1" dirty="0">
                <a:solidFill>
                  <a:srgbClr val="000000"/>
                </a:solidFill>
                <a:latin typeface="Arial" charset="0"/>
              </a:rPr>
              <a:t> Die Anweisungen des Sicherheitsbeauftragten sind für jeden, der sich im </a:t>
            </a:r>
          </a:p>
          <a:p>
            <a:pPr fontAlgn="base">
              <a:spcBef>
                <a:spcPct val="0"/>
              </a:spcBef>
              <a:spcAft>
                <a:spcPct val="0"/>
              </a:spcAft>
            </a:pPr>
            <a:r>
              <a:rPr lang="de-DE" altLang="de-DE" sz="1600" b="1" dirty="0">
                <a:solidFill>
                  <a:srgbClr val="000000"/>
                </a:solidFill>
                <a:latin typeface="Arial" charset="0"/>
              </a:rPr>
              <a:t>  Laborbereich aufhält, verbindlich.</a:t>
            </a:r>
          </a:p>
          <a:p>
            <a:pPr fontAlgn="base">
              <a:spcBef>
                <a:spcPct val="0"/>
              </a:spcBef>
              <a:spcAft>
                <a:spcPct val="0"/>
              </a:spcAft>
            </a:pPr>
            <a:endParaRPr lang="de-DE" altLang="de-DE" sz="1600" b="1" dirty="0">
              <a:solidFill>
                <a:srgbClr val="000000"/>
              </a:solidFill>
              <a:latin typeface="Arial" charset="0"/>
            </a:endParaRPr>
          </a:p>
          <a:p>
            <a:pPr fontAlgn="base">
              <a:spcBef>
                <a:spcPct val="0"/>
              </a:spcBef>
              <a:spcAft>
                <a:spcPct val="0"/>
              </a:spcAft>
              <a:buFontTx/>
              <a:buChar char="•"/>
            </a:pPr>
            <a:r>
              <a:rPr lang="de-DE" altLang="de-DE" sz="1600" b="1" dirty="0">
                <a:solidFill>
                  <a:srgbClr val="000000"/>
                </a:solidFill>
                <a:latin typeface="Arial" charset="0"/>
              </a:rPr>
              <a:t> Das Labor ist im Regelfall nur während der normalen Dienstzeit zugänglich. </a:t>
            </a:r>
          </a:p>
          <a:p>
            <a:pPr fontAlgn="base">
              <a:spcBef>
                <a:spcPct val="0"/>
              </a:spcBef>
              <a:spcAft>
                <a:spcPct val="0"/>
              </a:spcAft>
            </a:pPr>
            <a:r>
              <a:rPr lang="de-DE" altLang="de-DE" sz="1600" b="1" dirty="0">
                <a:solidFill>
                  <a:srgbClr val="000000"/>
                </a:solidFill>
                <a:latin typeface="Arial" charset="0"/>
              </a:rPr>
              <a:t>  Bei Arbeiten außerhalb der Dienstzeit ist der zuständige </a:t>
            </a:r>
            <a:r>
              <a:rPr lang="de-DE" altLang="de-DE" sz="1600" b="1" dirty="0" smtClean="0">
                <a:solidFill>
                  <a:srgbClr val="000000"/>
                </a:solidFill>
                <a:latin typeface="Arial" charset="0"/>
              </a:rPr>
              <a:t>Betreuer und/oder </a:t>
            </a:r>
            <a:r>
              <a:rPr lang="de-DE" altLang="de-DE" sz="1600" b="1" dirty="0">
                <a:solidFill>
                  <a:srgbClr val="000000"/>
                </a:solidFill>
                <a:latin typeface="Arial" charset="0"/>
              </a:rPr>
              <a:t>der </a:t>
            </a:r>
          </a:p>
          <a:p>
            <a:pPr fontAlgn="base">
              <a:spcBef>
                <a:spcPct val="0"/>
              </a:spcBef>
              <a:spcAft>
                <a:spcPct val="0"/>
              </a:spcAft>
            </a:pPr>
            <a:r>
              <a:rPr lang="de-DE" altLang="de-DE" sz="1600" b="1" dirty="0">
                <a:solidFill>
                  <a:srgbClr val="000000"/>
                </a:solidFill>
                <a:latin typeface="Arial" charset="0"/>
              </a:rPr>
              <a:t>  Abteilungsleiter über Dauer und Art der Arbeiten persönlich zu informieren. </a:t>
            </a:r>
          </a:p>
          <a:p>
            <a:pPr fontAlgn="base">
              <a:spcBef>
                <a:spcPct val="0"/>
              </a:spcBef>
              <a:spcAft>
                <a:spcPct val="0"/>
              </a:spcAft>
            </a:pPr>
            <a:r>
              <a:rPr lang="de-DE" altLang="de-DE" sz="1600" b="1" dirty="0">
                <a:solidFill>
                  <a:srgbClr val="000000"/>
                </a:solidFill>
                <a:latin typeface="Arial" charset="0"/>
              </a:rPr>
              <a:t>  Dieser muss gegebenenfalls veranlassen, dass aus Sicherheitsgründen </a:t>
            </a:r>
            <a:endParaRPr lang="de-DE" altLang="de-DE" sz="1600" b="1" dirty="0" smtClean="0">
              <a:solidFill>
                <a:srgbClr val="000000"/>
              </a:solidFill>
              <a:latin typeface="Arial" charset="0"/>
            </a:endParaRPr>
          </a:p>
          <a:p>
            <a:pPr fontAlgn="base">
              <a:spcBef>
                <a:spcPct val="0"/>
              </a:spcBef>
              <a:spcAft>
                <a:spcPct val="0"/>
              </a:spcAft>
            </a:pPr>
            <a:r>
              <a:rPr lang="de-DE" altLang="de-DE" sz="1600" b="1" dirty="0">
                <a:solidFill>
                  <a:srgbClr val="000000"/>
                </a:solidFill>
                <a:latin typeface="Arial" charset="0"/>
              </a:rPr>
              <a:t> </a:t>
            </a:r>
            <a:r>
              <a:rPr lang="de-DE" altLang="de-DE" sz="1600" b="1" dirty="0" smtClean="0">
                <a:solidFill>
                  <a:srgbClr val="000000"/>
                </a:solidFill>
                <a:latin typeface="Arial" charset="0"/>
              </a:rPr>
              <a:t> mindestens zwei </a:t>
            </a:r>
            <a:r>
              <a:rPr lang="de-DE" altLang="de-DE" sz="1600" b="1" dirty="0">
                <a:solidFill>
                  <a:srgbClr val="000000"/>
                </a:solidFill>
                <a:latin typeface="Arial" charset="0"/>
              </a:rPr>
              <a:t>Mitarbeiter anwesend sind.</a:t>
            </a:r>
          </a:p>
          <a:p>
            <a:pPr fontAlgn="base">
              <a:spcBef>
                <a:spcPct val="0"/>
              </a:spcBef>
              <a:spcAft>
                <a:spcPct val="0"/>
              </a:spcAft>
            </a:pPr>
            <a:endParaRPr lang="de-DE" altLang="de-DE" sz="1600" b="1" dirty="0">
              <a:solidFill>
                <a:srgbClr val="000000"/>
              </a:solidFill>
              <a:latin typeface="Arial" charset="0"/>
            </a:endParaRPr>
          </a:p>
          <a:p>
            <a:pPr fontAlgn="base">
              <a:spcBef>
                <a:spcPct val="0"/>
              </a:spcBef>
              <a:spcAft>
                <a:spcPct val="0"/>
              </a:spcAft>
              <a:buFontTx/>
              <a:buChar char="•"/>
            </a:pPr>
            <a:r>
              <a:rPr lang="de-DE" altLang="de-DE" sz="1600" b="1" dirty="0">
                <a:solidFill>
                  <a:srgbClr val="000000"/>
                </a:solidFill>
                <a:latin typeface="Arial" charset="0"/>
              </a:rPr>
              <a:t> Studenten dürfen nur bei Anwesenheit des Betreuers experimentell tätig sein.</a:t>
            </a:r>
          </a:p>
          <a:p>
            <a:pPr fontAlgn="base">
              <a:spcBef>
                <a:spcPct val="0"/>
              </a:spcBef>
              <a:spcAft>
                <a:spcPct val="0"/>
              </a:spcAft>
            </a:pPr>
            <a:endParaRPr lang="de-DE" altLang="de-DE" sz="1600" b="1" dirty="0">
              <a:solidFill>
                <a:srgbClr val="000000"/>
              </a:solidFill>
              <a:latin typeface="Arial" charset="0"/>
            </a:endParaRPr>
          </a:p>
          <a:p>
            <a:pPr fontAlgn="base">
              <a:spcBef>
                <a:spcPct val="0"/>
              </a:spcBef>
              <a:spcAft>
                <a:spcPct val="0"/>
              </a:spcAft>
            </a:pPr>
            <a:endParaRPr lang="de-DE" altLang="de-DE" sz="1600" b="1" dirty="0">
              <a:solidFill>
                <a:srgbClr val="000000"/>
              </a:solidFill>
              <a:latin typeface="Arial" charset="0"/>
            </a:endParaRPr>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226069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14</a:t>
            </a:fld>
            <a:endParaRPr lang="de-DE" dirty="0"/>
          </a:p>
        </p:txBody>
      </p:sp>
      <p:sp>
        <p:nvSpPr>
          <p:cNvPr id="5" name="Rectangle 4"/>
          <p:cNvSpPr>
            <a:spLocks noChangeArrowheads="1"/>
          </p:cNvSpPr>
          <p:nvPr/>
        </p:nvSpPr>
        <p:spPr bwMode="auto">
          <a:xfrm>
            <a:off x="982678" y="783581"/>
            <a:ext cx="4572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de-DE" altLang="de-DE" sz="2400" b="1" dirty="0" smtClean="0">
                <a:solidFill>
                  <a:srgbClr val="0070C0"/>
                </a:solidFill>
                <a:latin typeface="Arial" charset="0"/>
              </a:rPr>
              <a:t>Szenarien</a:t>
            </a:r>
            <a:endParaRPr lang="de-DE" altLang="de-DE" sz="2400" b="1" dirty="0">
              <a:solidFill>
                <a:srgbClr val="0070C0"/>
              </a:solidFill>
              <a:latin typeface="Arial" charset="0"/>
            </a:endParaRPr>
          </a:p>
        </p:txBody>
      </p:sp>
      <p:sp>
        <p:nvSpPr>
          <p:cNvPr id="12" name="Rectangle 8"/>
          <p:cNvSpPr>
            <a:spLocks noChangeArrowheads="1"/>
          </p:cNvSpPr>
          <p:nvPr/>
        </p:nvSpPr>
        <p:spPr bwMode="auto">
          <a:xfrm>
            <a:off x="1203120" y="5983009"/>
            <a:ext cx="268535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r>
              <a:rPr lang="de-DE" altLang="de-DE" sz="600" dirty="0" smtClean="0">
                <a:solidFill>
                  <a:srgbClr val="000000"/>
                </a:solidFill>
                <a:latin typeface="Arial" charset="0"/>
              </a:rPr>
              <a:t>http</a:t>
            </a:r>
            <a:r>
              <a:rPr lang="de-DE" altLang="de-DE" sz="600" dirty="0">
                <a:solidFill>
                  <a:srgbClr val="000000"/>
                </a:solidFill>
                <a:latin typeface="Arial" charset="0"/>
              </a:rPr>
              <a:t>://www.hoerste.de/FEUERWEHR/Feuerwehr/aktuelles%202010.htm</a:t>
            </a:r>
            <a:r>
              <a:rPr lang="de-DE" altLang="de-DE" sz="600" dirty="0" smtClean="0">
                <a:solidFill>
                  <a:srgbClr val="000000"/>
                </a:solidFill>
                <a:latin typeface="Arial" charset="0"/>
                <a:hlinkClick r:id="rId2"/>
              </a:rPr>
              <a:t>/</a:t>
            </a:r>
            <a:r>
              <a:rPr lang="de-DE" altLang="de-DE" sz="600" dirty="0" smtClean="0">
                <a:solidFill>
                  <a:srgbClr val="000000"/>
                </a:solidFill>
                <a:latin typeface="Arial" charset="0"/>
              </a:rPr>
              <a:t> </a:t>
            </a:r>
            <a:endParaRPr lang="de-DE" altLang="de-DE" sz="600" dirty="0">
              <a:solidFill>
                <a:srgbClr val="000000"/>
              </a:solidFill>
              <a:latin typeface="Arial" charset="0"/>
            </a:endParaRPr>
          </a:p>
        </p:txBody>
      </p:sp>
      <p:sp>
        <p:nvSpPr>
          <p:cNvPr id="9" name="Rectangle 17"/>
          <p:cNvSpPr>
            <a:spLocks noChangeArrowheads="1"/>
          </p:cNvSpPr>
          <p:nvPr/>
        </p:nvSpPr>
        <p:spPr bwMode="auto">
          <a:xfrm>
            <a:off x="1158185" y="1573836"/>
            <a:ext cx="269817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1600" b="1" dirty="0" smtClean="0">
                <a:solidFill>
                  <a:srgbClr val="000000"/>
                </a:solidFill>
                <a:latin typeface="Arial" charset="0"/>
              </a:rPr>
              <a:t>Maßnahmen </a:t>
            </a:r>
            <a:r>
              <a:rPr lang="de-DE" altLang="de-DE" sz="1600" b="1" dirty="0">
                <a:solidFill>
                  <a:srgbClr val="000000"/>
                </a:solidFill>
                <a:latin typeface="Arial" charset="0"/>
              </a:rPr>
              <a:t>im Brandfall</a:t>
            </a:r>
          </a:p>
        </p:txBody>
      </p:sp>
      <p:sp>
        <p:nvSpPr>
          <p:cNvPr id="10" name="Rectangle 18"/>
          <p:cNvSpPr>
            <a:spLocks noChangeArrowheads="1"/>
          </p:cNvSpPr>
          <p:nvPr/>
        </p:nvSpPr>
        <p:spPr bwMode="auto">
          <a:xfrm>
            <a:off x="5381801" y="922080"/>
            <a:ext cx="24881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1600" b="1" dirty="0" smtClean="0">
                <a:solidFill>
                  <a:srgbClr val="000000"/>
                </a:solidFill>
                <a:latin typeface="Arial" charset="0"/>
              </a:rPr>
              <a:t>Erste </a:t>
            </a:r>
            <a:r>
              <a:rPr lang="de-DE" altLang="de-DE" sz="1600" b="1" dirty="0">
                <a:solidFill>
                  <a:srgbClr val="000000"/>
                </a:solidFill>
                <a:latin typeface="Arial" charset="0"/>
              </a:rPr>
              <a:t>Hilfe bei </a:t>
            </a:r>
            <a:r>
              <a:rPr lang="de-DE" altLang="de-DE" sz="1600" b="1" dirty="0" smtClean="0">
                <a:solidFill>
                  <a:srgbClr val="000000"/>
                </a:solidFill>
                <a:latin typeface="Arial" charset="0"/>
              </a:rPr>
              <a:t>Unfällen </a:t>
            </a:r>
          </a:p>
          <a:p>
            <a:pPr fontAlgn="base">
              <a:spcBef>
                <a:spcPct val="0"/>
              </a:spcBef>
              <a:spcAft>
                <a:spcPct val="0"/>
              </a:spcAft>
            </a:pPr>
            <a:r>
              <a:rPr lang="de-DE" altLang="de-DE" sz="1600" b="1" dirty="0" smtClean="0">
                <a:solidFill>
                  <a:srgbClr val="000000"/>
                </a:solidFill>
                <a:latin typeface="Arial" charset="0"/>
              </a:rPr>
              <a:t>mit Personenschäden</a:t>
            </a:r>
            <a:endParaRPr lang="de-DE" altLang="de-DE" sz="1600" b="1" dirty="0">
              <a:solidFill>
                <a:srgbClr val="000000"/>
              </a:solidFill>
              <a:latin typeface="Arial" charset="0"/>
            </a:endParaRPr>
          </a:p>
        </p:txBody>
      </p:sp>
      <p:pic>
        <p:nvPicPr>
          <p:cNvPr id="2054" name="Picture 6" descr="http://www.hoerste.de/FEUERWEHR/Feuerwehr/FOTOS/brennenderweihnachtsba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536" y="1995845"/>
            <a:ext cx="2698660" cy="3953435"/>
          </a:xfrm>
          <a:prstGeom prst="rect">
            <a:avLst/>
          </a:prstGeom>
          <a:noFill/>
          <a:extLst>
            <a:ext uri="{909E8E84-426E-40DD-AFC4-6F175D3DCCD1}">
              <a14:hiddenFill xmlns:a14="http://schemas.microsoft.com/office/drawing/2010/main">
                <a:solidFill>
                  <a:srgbClr val="FFFFFF"/>
                </a:solidFill>
              </a14:hiddenFill>
            </a:ext>
          </a:extLst>
        </p:spPr>
      </p:pic>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7525" y="1611081"/>
            <a:ext cx="3336734" cy="4821233"/>
          </a:xfrm>
          <a:prstGeom prst="rect">
            <a:avLst/>
          </a:prstGeom>
        </p:spPr>
      </p:pic>
      <p:sp>
        <p:nvSpPr>
          <p:cNvPr id="11"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11196058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8"/>
          <p:cNvSpPr>
            <a:spLocks noGrp="1" noChangeArrowheads="1"/>
          </p:cNvSpPr>
          <p:nvPr>
            <p:ph type="sldNum" sz="quarter" idx="11"/>
          </p:nvPr>
        </p:nvSpPr>
        <p:spPr>
          <a:ln/>
        </p:spPr>
        <p:txBody>
          <a:bodyPr/>
          <a:lstStyle/>
          <a:p>
            <a:fld id="{4FACF0F3-8B79-41B7-869E-6BD52FD95267}" type="slidenum">
              <a:rPr lang="de-DE" altLang="de-DE"/>
              <a:pPr/>
              <a:t>15</a:t>
            </a:fld>
            <a:endParaRPr lang="de-DE" altLang="de-DE"/>
          </a:p>
        </p:txBody>
      </p:sp>
      <p:sp>
        <p:nvSpPr>
          <p:cNvPr id="86021" name="Text Box 5"/>
          <p:cNvSpPr txBox="1">
            <a:spLocks noChangeArrowheads="1"/>
          </p:cNvSpPr>
          <p:nvPr/>
        </p:nvSpPr>
        <p:spPr bwMode="auto">
          <a:xfrm>
            <a:off x="873370" y="622300"/>
            <a:ext cx="34479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2400" b="1" dirty="0">
                <a:solidFill>
                  <a:srgbClr val="0070C0"/>
                </a:solidFill>
              </a:rPr>
              <a:t>Maßnahmen im Brandfall</a:t>
            </a:r>
          </a:p>
        </p:txBody>
      </p:sp>
      <p:grpSp>
        <p:nvGrpSpPr>
          <p:cNvPr id="86035" name="Group 19"/>
          <p:cNvGrpSpPr>
            <a:grpSpLocks/>
          </p:cNvGrpSpPr>
          <p:nvPr/>
        </p:nvGrpSpPr>
        <p:grpSpPr bwMode="auto">
          <a:xfrm>
            <a:off x="868974" y="1169988"/>
            <a:ext cx="3354266" cy="2044700"/>
            <a:chOff x="655" y="2229"/>
            <a:chExt cx="2289" cy="1288"/>
          </a:xfrm>
        </p:grpSpPr>
        <p:pic>
          <p:nvPicPr>
            <p:cNvPr id="86026" name="Picture 10" descr="Bil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 y="2236"/>
              <a:ext cx="630" cy="1281"/>
            </a:xfrm>
            <a:prstGeom prst="rect">
              <a:avLst/>
            </a:prstGeom>
            <a:noFill/>
            <a:extLst>
              <a:ext uri="{909E8E84-426E-40DD-AFC4-6F175D3DCCD1}">
                <a14:hiddenFill xmlns:a14="http://schemas.microsoft.com/office/drawing/2010/main">
                  <a:solidFill>
                    <a:srgbClr val="FFFFFF"/>
                  </a:solidFill>
                </a14:hiddenFill>
              </a:ext>
            </a:extLst>
          </p:spPr>
        </p:pic>
        <p:pic>
          <p:nvPicPr>
            <p:cNvPr id="86030"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5" y="2229"/>
              <a:ext cx="548" cy="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31" name="Text Box 15"/>
            <p:cNvSpPr txBox="1">
              <a:spLocks noChangeArrowheads="1"/>
            </p:cNvSpPr>
            <p:nvPr/>
          </p:nvSpPr>
          <p:spPr bwMode="auto">
            <a:xfrm>
              <a:off x="1317" y="2894"/>
              <a:ext cx="1627"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600" b="1"/>
                <a:t>Löschversuch nur</a:t>
              </a:r>
            </a:p>
            <a:p>
              <a:pPr algn="ctr"/>
              <a:r>
                <a:rPr lang="de-DE" altLang="de-DE" sz="1600" b="1"/>
                <a:t>bei Entstehungsbränden!!</a:t>
              </a:r>
            </a:p>
          </p:txBody>
        </p:sp>
      </p:grpSp>
      <p:grpSp>
        <p:nvGrpSpPr>
          <p:cNvPr id="86036" name="Group 20"/>
          <p:cNvGrpSpPr>
            <a:grpSpLocks/>
          </p:cNvGrpSpPr>
          <p:nvPr/>
        </p:nvGrpSpPr>
        <p:grpSpPr bwMode="auto">
          <a:xfrm>
            <a:off x="2391508" y="5786439"/>
            <a:ext cx="2266950" cy="746125"/>
            <a:chOff x="1575" y="3598"/>
            <a:chExt cx="1547" cy="470"/>
          </a:xfrm>
        </p:grpSpPr>
        <p:pic>
          <p:nvPicPr>
            <p:cNvPr id="8602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5" y="3598"/>
              <a:ext cx="939"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32" name="Text Box 16"/>
            <p:cNvSpPr txBox="1">
              <a:spLocks noChangeArrowheads="1"/>
            </p:cNvSpPr>
            <p:nvPr/>
          </p:nvSpPr>
          <p:spPr bwMode="auto">
            <a:xfrm>
              <a:off x="2536" y="3750"/>
              <a:ext cx="58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b="1"/>
                <a:t>Flucht!!</a:t>
              </a:r>
            </a:p>
          </p:txBody>
        </p:sp>
      </p:grpSp>
      <p:grpSp>
        <p:nvGrpSpPr>
          <p:cNvPr id="86038" name="Group 22"/>
          <p:cNvGrpSpPr>
            <a:grpSpLocks/>
          </p:cNvGrpSpPr>
          <p:nvPr/>
        </p:nvGrpSpPr>
        <p:grpSpPr bwMode="auto">
          <a:xfrm>
            <a:off x="309197" y="3321050"/>
            <a:ext cx="4377103" cy="2205038"/>
            <a:chOff x="211" y="2092"/>
            <a:chExt cx="2987" cy="1389"/>
          </a:xfrm>
        </p:grpSpPr>
        <p:pic>
          <p:nvPicPr>
            <p:cNvPr id="86027" name="Picture 11" descr="FA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21" y="2358"/>
              <a:ext cx="933" cy="1123"/>
            </a:xfrm>
            <a:prstGeom prst="rect">
              <a:avLst/>
            </a:prstGeom>
            <a:noFill/>
            <a:extLst>
              <a:ext uri="{909E8E84-426E-40DD-AFC4-6F175D3DCCD1}">
                <a14:hiddenFill xmlns:a14="http://schemas.microsoft.com/office/drawing/2010/main">
                  <a:solidFill>
                    <a:srgbClr val="FFFFFF"/>
                  </a:solidFill>
                </a14:hiddenFill>
              </a:ext>
            </a:extLst>
          </p:spPr>
        </p:pic>
        <p:pic>
          <p:nvPicPr>
            <p:cNvPr id="86028" name="Picture 12" descr="NT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8" y="2373"/>
              <a:ext cx="850" cy="1104"/>
            </a:xfrm>
            <a:prstGeom prst="rect">
              <a:avLst/>
            </a:prstGeom>
            <a:noFill/>
            <a:extLst>
              <a:ext uri="{909E8E84-426E-40DD-AFC4-6F175D3DCCD1}">
                <a14:hiddenFill xmlns:a14="http://schemas.microsoft.com/office/drawing/2010/main">
                  <a:solidFill>
                    <a:srgbClr val="FFFFFF"/>
                  </a:solidFill>
                </a14:hiddenFill>
              </a:ext>
            </a:extLst>
          </p:spPr>
        </p:pic>
        <p:sp>
          <p:nvSpPr>
            <p:cNvPr id="86033" name="Text Box 17"/>
            <p:cNvSpPr txBox="1">
              <a:spLocks noChangeArrowheads="1"/>
            </p:cNvSpPr>
            <p:nvPr/>
          </p:nvSpPr>
          <p:spPr bwMode="auto">
            <a:xfrm>
              <a:off x="211" y="2416"/>
              <a:ext cx="713"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de-DE" altLang="de-DE" sz="1600" b="1"/>
                <a:t>Melden</a:t>
              </a:r>
            </a:p>
            <a:p>
              <a:pPr algn="ctr"/>
              <a:r>
                <a:rPr lang="de-DE" altLang="de-DE" sz="1600" b="1"/>
                <a:t>des</a:t>
              </a:r>
            </a:p>
            <a:p>
              <a:pPr algn="ctr"/>
              <a:r>
                <a:rPr lang="de-DE" altLang="de-DE" sz="1600" b="1"/>
                <a:t>Brandes!!</a:t>
              </a:r>
            </a:p>
          </p:txBody>
        </p:sp>
        <p:sp>
          <p:nvSpPr>
            <p:cNvPr id="86037" name="Text Box 21"/>
            <p:cNvSpPr txBox="1">
              <a:spLocks noChangeArrowheads="1"/>
            </p:cNvSpPr>
            <p:nvPr/>
          </p:nvSpPr>
          <p:spPr bwMode="auto">
            <a:xfrm>
              <a:off x="1204" y="2092"/>
              <a:ext cx="163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altLang="de-DE" sz="1600" b="1"/>
                <a:t>zuerst          und          dann</a:t>
              </a:r>
            </a:p>
          </p:txBody>
        </p:sp>
      </p:grpSp>
      <p:graphicFrame>
        <p:nvGraphicFramePr>
          <p:cNvPr id="18" name="Object 6"/>
          <p:cNvGraphicFramePr>
            <a:graphicFrameLocks noChangeAspect="1"/>
          </p:cNvGraphicFramePr>
          <p:nvPr>
            <p:extLst>
              <p:ext uri="{D42A27DB-BD31-4B8C-83A1-F6EECF244321}">
                <p14:modId xmlns:p14="http://schemas.microsoft.com/office/powerpoint/2010/main" val="433892657"/>
              </p:ext>
            </p:extLst>
          </p:nvPr>
        </p:nvGraphicFramePr>
        <p:xfrm>
          <a:off x="4932040" y="639716"/>
          <a:ext cx="4100513" cy="5800725"/>
        </p:xfrm>
        <a:graphic>
          <a:graphicData uri="http://schemas.openxmlformats.org/presentationml/2006/ole">
            <mc:AlternateContent xmlns:mc="http://schemas.openxmlformats.org/markup-compatibility/2006">
              <mc:Choice xmlns:v="urn:schemas-microsoft-com:vml" Requires="v">
                <p:oleObj spid="_x0000_s3098" name="Acrobat Document" r:id="rId8" imgW="5667091" imgH="8019774" progId="AcroExch.Document.DC">
                  <p:embed/>
                </p:oleObj>
              </mc:Choice>
              <mc:Fallback>
                <p:oleObj name="Acrobat Document" r:id="rId8" imgW="5667091" imgH="8019774" progId="AcroExch.Document.DC">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040" y="639716"/>
                        <a:ext cx="4100513"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2107673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16</a:t>
            </a:fld>
            <a:endParaRPr lang="de-DE" dirty="0"/>
          </a:p>
        </p:txBody>
      </p:sp>
      <p:grpSp>
        <p:nvGrpSpPr>
          <p:cNvPr id="4" name="Gruppieren 3"/>
          <p:cNvGrpSpPr/>
          <p:nvPr/>
        </p:nvGrpSpPr>
        <p:grpSpPr>
          <a:xfrm>
            <a:off x="391258" y="763588"/>
            <a:ext cx="8601808" cy="5492750"/>
            <a:chOff x="423863" y="763588"/>
            <a:chExt cx="9318625" cy="5492750"/>
          </a:xfrm>
        </p:grpSpPr>
        <p:sp>
          <p:nvSpPr>
            <p:cNvPr id="5" name="Text Box 4"/>
            <p:cNvSpPr txBox="1">
              <a:spLocks noChangeArrowheads="1"/>
            </p:cNvSpPr>
            <p:nvPr/>
          </p:nvSpPr>
          <p:spPr bwMode="auto">
            <a:xfrm>
              <a:off x="1122363" y="981075"/>
              <a:ext cx="69449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Fluchtplan</a:t>
              </a:r>
              <a:r>
                <a:rPr lang="de-DE" altLang="de-DE" sz="2400" b="1" dirty="0">
                  <a:solidFill>
                    <a:srgbClr val="000000"/>
                  </a:solidFill>
                  <a:latin typeface="Arial" charset="0"/>
                </a:rPr>
                <a:t> </a:t>
              </a:r>
              <a:r>
                <a:rPr lang="de-DE" altLang="de-DE" sz="2000" dirty="0">
                  <a:solidFill>
                    <a:srgbClr val="000000"/>
                  </a:solidFill>
                  <a:latin typeface="Arial" charset="0"/>
                </a:rPr>
                <a:t>Bürogebäude Erdgeschoss und 3. Stock</a:t>
              </a:r>
            </a:p>
          </p:txBody>
        </p:sp>
        <p:pic>
          <p:nvPicPr>
            <p:cNvPr id="6"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411" y="763588"/>
              <a:ext cx="1423987" cy="71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75"/>
            <p:cNvGrpSpPr>
              <a:grpSpLocks/>
            </p:cNvGrpSpPr>
            <p:nvPr/>
          </p:nvGrpSpPr>
          <p:grpSpPr bwMode="auto">
            <a:xfrm>
              <a:off x="984250" y="1560513"/>
              <a:ext cx="8683625" cy="2349500"/>
              <a:chOff x="431" y="977"/>
              <a:chExt cx="5470" cy="1480"/>
            </a:xfrm>
          </p:grpSpPr>
          <p:pic>
            <p:nvPicPr>
              <p:cNvPr id="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 y="977"/>
                <a:ext cx="5470" cy="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1" y="1520"/>
                <a:ext cx="104" cy="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30"/>
              <p:cNvGrpSpPr>
                <a:grpSpLocks/>
              </p:cNvGrpSpPr>
              <p:nvPr/>
            </p:nvGrpSpPr>
            <p:grpSpPr bwMode="auto">
              <a:xfrm>
                <a:off x="484" y="1040"/>
                <a:ext cx="5343" cy="1320"/>
                <a:chOff x="474" y="1392"/>
                <a:chExt cx="5343" cy="1320"/>
              </a:xfrm>
            </p:grpSpPr>
            <p:sp>
              <p:nvSpPr>
                <p:cNvPr id="27" name="Line 19"/>
                <p:cNvSpPr>
                  <a:spLocks noChangeShapeType="1"/>
                </p:cNvSpPr>
                <p:nvPr/>
              </p:nvSpPr>
              <p:spPr bwMode="auto">
                <a:xfrm>
                  <a:off x="474" y="2100"/>
                  <a:ext cx="71"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latin typeface="Arial" charset="0"/>
                  </a:endParaRPr>
                </a:p>
              </p:txBody>
            </p:sp>
            <p:grpSp>
              <p:nvGrpSpPr>
                <p:cNvPr id="28" name="Group 25"/>
                <p:cNvGrpSpPr>
                  <a:grpSpLocks/>
                </p:cNvGrpSpPr>
                <p:nvPr/>
              </p:nvGrpSpPr>
              <p:grpSpPr bwMode="auto">
                <a:xfrm>
                  <a:off x="477" y="2097"/>
                  <a:ext cx="5340" cy="615"/>
                  <a:chOff x="477" y="2097"/>
                  <a:chExt cx="5340" cy="615"/>
                </a:xfrm>
              </p:grpSpPr>
              <p:sp>
                <p:nvSpPr>
                  <p:cNvPr id="34" name="Line 20"/>
                  <p:cNvSpPr>
                    <a:spLocks noChangeShapeType="1"/>
                  </p:cNvSpPr>
                  <p:nvPr/>
                </p:nvSpPr>
                <p:spPr bwMode="auto">
                  <a:xfrm>
                    <a:off x="477" y="2100"/>
                    <a:ext cx="0" cy="60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latin typeface="Arial" charset="0"/>
                    </a:endParaRPr>
                  </a:p>
                </p:txBody>
              </p:sp>
              <p:sp>
                <p:nvSpPr>
                  <p:cNvPr id="35" name="Line 21"/>
                  <p:cNvSpPr>
                    <a:spLocks noChangeShapeType="1"/>
                  </p:cNvSpPr>
                  <p:nvPr/>
                </p:nvSpPr>
                <p:spPr bwMode="auto">
                  <a:xfrm>
                    <a:off x="477" y="2712"/>
                    <a:ext cx="534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latin typeface="Arial" charset="0"/>
                    </a:endParaRPr>
                  </a:p>
                </p:txBody>
              </p:sp>
              <p:sp>
                <p:nvSpPr>
                  <p:cNvPr id="36" name="Line 22"/>
                  <p:cNvSpPr>
                    <a:spLocks noChangeShapeType="1"/>
                  </p:cNvSpPr>
                  <p:nvPr/>
                </p:nvSpPr>
                <p:spPr bwMode="auto">
                  <a:xfrm flipV="1">
                    <a:off x="5817" y="2097"/>
                    <a:ext cx="0" cy="61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latin typeface="Arial" charset="0"/>
                    </a:endParaRPr>
                  </a:p>
                </p:txBody>
              </p:sp>
            </p:grpSp>
            <p:sp>
              <p:nvSpPr>
                <p:cNvPr id="29" name="Line 24"/>
                <p:cNvSpPr>
                  <a:spLocks noChangeShapeType="1"/>
                </p:cNvSpPr>
                <p:nvPr/>
              </p:nvSpPr>
              <p:spPr bwMode="auto">
                <a:xfrm flipH="1">
                  <a:off x="5748" y="2097"/>
                  <a:ext cx="66"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latin typeface="Arial" charset="0"/>
                  </a:endParaRPr>
                </a:p>
              </p:txBody>
            </p:sp>
            <p:grpSp>
              <p:nvGrpSpPr>
                <p:cNvPr id="30" name="Group 26"/>
                <p:cNvGrpSpPr>
                  <a:grpSpLocks/>
                </p:cNvGrpSpPr>
                <p:nvPr/>
              </p:nvGrpSpPr>
              <p:grpSpPr bwMode="auto">
                <a:xfrm rot="10800000">
                  <a:off x="478" y="1392"/>
                  <a:ext cx="5336" cy="777"/>
                  <a:chOff x="477" y="2097"/>
                  <a:chExt cx="5340" cy="615"/>
                </a:xfrm>
              </p:grpSpPr>
              <p:sp>
                <p:nvSpPr>
                  <p:cNvPr id="31" name="Line 27"/>
                  <p:cNvSpPr>
                    <a:spLocks noChangeShapeType="1"/>
                  </p:cNvSpPr>
                  <p:nvPr/>
                </p:nvSpPr>
                <p:spPr bwMode="auto">
                  <a:xfrm>
                    <a:off x="477" y="2100"/>
                    <a:ext cx="0" cy="60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latin typeface="Arial" charset="0"/>
                    </a:endParaRPr>
                  </a:p>
                </p:txBody>
              </p:sp>
              <p:sp>
                <p:nvSpPr>
                  <p:cNvPr id="32" name="Line 28"/>
                  <p:cNvSpPr>
                    <a:spLocks noChangeShapeType="1"/>
                  </p:cNvSpPr>
                  <p:nvPr/>
                </p:nvSpPr>
                <p:spPr bwMode="auto">
                  <a:xfrm>
                    <a:off x="477" y="2712"/>
                    <a:ext cx="534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latin typeface="Arial" charset="0"/>
                    </a:endParaRPr>
                  </a:p>
                </p:txBody>
              </p:sp>
              <p:sp>
                <p:nvSpPr>
                  <p:cNvPr id="33" name="Line 29"/>
                  <p:cNvSpPr>
                    <a:spLocks noChangeShapeType="1"/>
                  </p:cNvSpPr>
                  <p:nvPr/>
                </p:nvSpPr>
                <p:spPr bwMode="auto">
                  <a:xfrm flipV="1">
                    <a:off x="5817" y="2097"/>
                    <a:ext cx="0" cy="61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de-DE" sz="2400">
                      <a:solidFill>
                        <a:srgbClr val="000000"/>
                      </a:solidFill>
                      <a:latin typeface="Arial" charset="0"/>
                    </a:endParaRPr>
                  </a:p>
                </p:txBody>
              </p:sp>
            </p:grpSp>
          </p:grpSp>
          <p:pic>
            <p:nvPicPr>
              <p:cNvPr id="19" name="Picture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3" y="1724"/>
                <a:ext cx="13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8" y="1594"/>
                <a:ext cx="13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7" y="1619"/>
                <a:ext cx="136"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6" descr="1000px-F0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91" y="1616"/>
                <a:ext cx="98" cy="9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7" descr="1000px-F0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 y="1880"/>
                <a:ext cx="98" cy="9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8" descr="1000px-F0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4" y="1454"/>
                <a:ext cx="98" cy="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48" y="1463"/>
                <a:ext cx="71"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61" y="1878"/>
                <a:ext cx="71"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8" name="Picture 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5363" y="3887788"/>
              <a:ext cx="8747125"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4"/>
            <p:cNvSpPr>
              <a:spLocks noChangeArrowheads="1"/>
            </p:cNvSpPr>
            <p:nvPr/>
          </p:nvSpPr>
          <p:spPr bwMode="auto">
            <a:xfrm rot="16200000">
              <a:off x="-515938" y="3584576"/>
              <a:ext cx="2436813" cy="557212"/>
            </a:xfrm>
            <a:prstGeom prst="rect">
              <a:avLst/>
            </a:prstGeom>
            <a:solidFill>
              <a:srgbClr val="99FF66"/>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de-DE" altLang="de-DE" sz="2400" dirty="0">
                  <a:solidFill>
                    <a:srgbClr val="000000"/>
                  </a:solidFill>
                  <a:latin typeface="Arial" charset="0"/>
                </a:rPr>
                <a:t>Sammelplatz</a:t>
              </a:r>
            </a:p>
          </p:txBody>
        </p:sp>
        <p:pic>
          <p:nvPicPr>
            <p:cNvPr id="10" name="Picture 4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76888" y="2462213"/>
              <a:ext cx="5905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3688" y="5184775"/>
              <a:ext cx="1651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1" descr="1000px-F0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26038" y="5403850"/>
              <a:ext cx="155575" cy="1555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69163" y="4968875"/>
              <a:ext cx="21590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86475" y="4795838"/>
              <a:ext cx="112713"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7"/>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7508875" y="5045075"/>
              <a:ext cx="115888" cy="11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7"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pic>
        <p:nvPicPr>
          <p:cNvPr id="38" name="Picture 7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8556" y="5020469"/>
            <a:ext cx="152400" cy="16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7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01303" y="4700640"/>
            <a:ext cx="199292"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482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17</a:t>
            </a:fld>
            <a:endParaRPr lang="de-DE" dirty="0"/>
          </a:p>
        </p:txBody>
      </p:sp>
      <p:grpSp>
        <p:nvGrpSpPr>
          <p:cNvPr id="4" name="Gruppieren 3"/>
          <p:cNvGrpSpPr/>
          <p:nvPr/>
        </p:nvGrpSpPr>
        <p:grpSpPr>
          <a:xfrm>
            <a:off x="1019908" y="663576"/>
            <a:ext cx="7835412" cy="5807075"/>
            <a:chOff x="1104900" y="663575"/>
            <a:chExt cx="8488363" cy="5807075"/>
          </a:xfrm>
        </p:grpSpPr>
        <p:sp>
          <p:nvSpPr>
            <p:cNvPr id="5" name="Text Box 5"/>
            <p:cNvSpPr txBox="1">
              <a:spLocks noChangeArrowheads="1"/>
            </p:cNvSpPr>
            <p:nvPr/>
          </p:nvSpPr>
          <p:spPr bwMode="auto">
            <a:xfrm>
              <a:off x="1104900" y="692150"/>
              <a:ext cx="48454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Fluchtplan</a:t>
              </a:r>
              <a:r>
                <a:rPr lang="de-DE" altLang="de-DE" sz="2400" b="1" dirty="0">
                  <a:solidFill>
                    <a:srgbClr val="000000"/>
                  </a:solidFill>
                  <a:latin typeface="Arial" charset="0"/>
                </a:rPr>
                <a:t> </a:t>
              </a:r>
              <a:r>
                <a:rPr lang="de-DE" altLang="de-DE" sz="2000" dirty="0">
                  <a:solidFill>
                    <a:srgbClr val="000000"/>
                  </a:solidFill>
                  <a:latin typeface="Arial" charset="0"/>
                </a:rPr>
                <a:t>Laborgebäude 1. Stock</a:t>
              </a:r>
            </a:p>
          </p:txBody>
        </p:sp>
        <p:grpSp>
          <p:nvGrpSpPr>
            <p:cNvPr id="6" name="Group 42"/>
            <p:cNvGrpSpPr>
              <a:grpSpLocks/>
            </p:cNvGrpSpPr>
            <p:nvPr/>
          </p:nvGrpSpPr>
          <p:grpSpPr bwMode="auto">
            <a:xfrm>
              <a:off x="2198688" y="1238250"/>
              <a:ext cx="5868987" cy="5232400"/>
              <a:chOff x="1385" y="780"/>
              <a:chExt cx="3697" cy="3296"/>
            </a:xfrm>
          </p:grpSpPr>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 y="780"/>
                <a:ext cx="3697" cy="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6" y="3554"/>
                <a:ext cx="57" cy="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6" y="3213"/>
                <a:ext cx="57" cy="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8" y="3198"/>
                <a:ext cx="57" cy="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9275" y="663575"/>
              <a:ext cx="1423988"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3" descr="1000px-F0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6788" y="5427663"/>
              <a:ext cx="155575" cy="155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9663" y="5440363"/>
              <a:ext cx="112712"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8238" y="5565775"/>
              <a:ext cx="21590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79713" y="4492625"/>
              <a:ext cx="21590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03613" y="4702175"/>
              <a:ext cx="21590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0"/>
            <p:cNvPicPr>
              <a:picLocks noChangeAspect="1" noChangeArrowheads="1"/>
            </p:cNvPicPr>
            <p:nvPr/>
          </p:nvPicPr>
          <p:blipFill>
            <a:blip cstate="print">
              <a:extLst>
                <a:ext uri="{28A0092B-C50C-407E-A947-70E740481C1C}">
                  <a14:useLocalDpi xmlns:a14="http://schemas.microsoft.com/office/drawing/2010/main" val="0"/>
                </a:ext>
              </a:extLst>
            </a:blip>
            <a:srcRect/>
            <a:stretch>
              <a:fillRect/>
            </a:stretch>
          </p:blipFill>
          <p:spPr bwMode="auto">
            <a:xfrm>
              <a:off x="4241800" y="5815013"/>
              <a:ext cx="21590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03538" y="5226050"/>
              <a:ext cx="21590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30513" y="5903913"/>
              <a:ext cx="215900" cy="21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1100205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18</a:t>
            </a:fld>
            <a:endParaRPr lang="de-DE" dirty="0"/>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
        <p:nvSpPr>
          <p:cNvPr id="4" name="Text Box 4"/>
          <p:cNvSpPr txBox="1">
            <a:spLocks noChangeArrowheads="1"/>
          </p:cNvSpPr>
          <p:nvPr/>
        </p:nvSpPr>
        <p:spPr bwMode="auto">
          <a:xfrm>
            <a:off x="966844" y="980728"/>
            <a:ext cx="742675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de-DE" altLang="de-DE" sz="2400" b="1" dirty="0">
                <a:solidFill>
                  <a:srgbClr val="0070C0"/>
                </a:solidFill>
                <a:latin typeface="Arial" charset="0"/>
              </a:rPr>
              <a:t>Feueralarm</a:t>
            </a:r>
          </a:p>
          <a:p>
            <a:pPr fontAlgn="base">
              <a:spcBef>
                <a:spcPct val="0"/>
              </a:spcBef>
              <a:spcAft>
                <a:spcPct val="0"/>
              </a:spcAft>
            </a:pPr>
            <a:endParaRPr lang="de-DE" altLang="de-DE" sz="2400" b="1" dirty="0">
              <a:solidFill>
                <a:srgbClr val="000000"/>
              </a:solidFill>
              <a:latin typeface="Arial" charset="0"/>
            </a:endParaRPr>
          </a:p>
          <a:p>
            <a:pPr fontAlgn="base">
              <a:spcBef>
                <a:spcPct val="0"/>
              </a:spcBef>
              <a:spcAft>
                <a:spcPct val="0"/>
              </a:spcAft>
            </a:pPr>
            <a:r>
              <a:rPr lang="de-DE" altLang="de-DE" sz="2000" b="1" dirty="0" smtClean="0">
                <a:solidFill>
                  <a:srgbClr val="000000"/>
                </a:solidFill>
                <a:latin typeface="Arial" charset="0"/>
              </a:rPr>
              <a:t>Feueralarmübungen und Fehlalarme</a:t>
            </a:r>
          </a:p>
          <a:p>
            <a:pPr fontAlgn="base">
              <a:spcBef>
                <a:spcPct val="0"/>
              </a:spcBef>
              <a:spcAft>
                <a:spcPct val="0"/>
              </a:spcAft>
            </a:pPr>
            <a:endParaRPr lang="de-DE" altLang="de-DE" sz="2000" dirty="0">
              <a:solidFill>
                <a:srgbClr val="000000"/>
              </a:solidFill>
              <a:latin typeface="Arial" charset="0"/>
            </a:endParaRPr>
          </a:p>
          <a:p>
            <a:pPr marL="342900" indent="-342900" fontAlgn="base">
              <a:spcBef>
                <a:spcPct val="0"/>
              </a:spcBef>
              <a:spcAft>
                <a:spcPct val="0"/>
              </a:spcAft>
              <a:buFont typeface="Arial" panose="020B0604020202020204" pitchFamily="34" charset="0"/>
              <a:buChar char="•"/>
            </a:pPr>
            <a:r>
              <a:rPr lang="de-DE" altLang="de-DE" sz="2000" dirty="0" smtClean="0">
                <a:solidFill>
                  <a:srgbClr val="000000"/>
                </a:solidFill>
                <a:latin typeface="Arial" charset="0"/>
              </a:rPr>
              <a:t>Jeder Alarm ist Ernst zu nehmen.</a:t>
            </a:r>
          </a:p>
          <a:p>
            <a:pPr marL="342900" indent="-342900" fontAlgn="base">
              <a:spcBef>
                <a:spcPct val="0"/>
              </a:spcBef>
              <a:spcAft>
                <a:spcPct val="0"/>
              </a:spcAft>
              <a:buFont typeface="Arial" panose="020B0604020202020204" pitchFamily="34" charset="0"/>
              <a:buChar char="•"/>
            </a:pPr>
            <a:endParaRPr lang="de-DE" altLang="de-DE" sz="2000" dirty="0">
              <a:solidFill>
                <a:srgbClr val="000000"/>
              </a:solidFill>
              <a:latin typeface="Arial" charset="0"/>
            </a:endParaRPr>
          </a:p>
          <a:p>
            <a:pPr marL="342900" indent="-342900" fontAlgn="base">
              <a:spcBef>
                <a:spcPct val="0"/>
              </a:spcBef>
              <a:spcAft>
                <a:spcPct val="0"/>
              </a:spcAft>
              <a:buFont typeface="Arial" panose="020B0604020202020204" pitchFamily="34" charset="0"/>
              <a:buChar char="•"/>
            </a:pPr>
            <a:r>
              <a:rPr lang="de-DE" altLang="de-DE" sz="2000" dirty="0" smtClean="0">
                <a:solidFill>
                  <a:srgbClr val="000000"/>
                </a:solidFill>
                <a:latin typeface="Arial" charset="0"/>
              </a:rPr>
              <a:t>Jede Person hat das Gebäude über die angegebenen Fluchtwege „sofort“ zu verlassen. </a:t>
            </a:r>
          </a:p>
          <a:p>
            <a:pPr marL="342900" indent="-342900" fontAlgn="base">
              <a:spcBef>
                <a:spcPct val="0"/>
              </a:spcBef>
              <a:spcAft>
                <a:spcPct val="0"/>
              </a:spcAft>
              <a:buFont typeface="Arial" panose="020B0604020202020204" pitchFamily="34" charset="0"/>
              <a:buChar char="•"/>
            </a:pPr>
            <a:endParaRPr lang="de-DE" altLang="de-DE" sz="2000" dirty="0" smtClean="0">
              <a:solidFill>
                <a:srgbClr val="000000"/>
              </a:solidFill>
              <a:latin typeface="Arial" charset="0"/>
            </a:endParaRPr>
          </a:p>
          <a:p>
            <a:pPr marL="342900" indent="-342900" fontAlgn="base">
              <a:spcBef>
                <a:spcPct val="0"/>
              </a:spcBef>
              <a:spcAft>
                <a:spcPct val="0"/>
              </a:spcAft>
              <a:buFont typeface="Arial" panose="020B0604020202020204" pitchFamily="34" charset="0"/>
              <a:buChar char="•"/>
            </a:pPr>
            <a:r>
              <a:rPr lang="de-DE" altLang="de-DE" sz="2000" dirty="0" smtClean="0">
                <a:solidFill>
                  <a:srgbClr val="000000"/>
                </a:solidFill>
                <a:latin typeface="Arial" charset="0"/>
              </a:rPr>
              <a:t>Wenn möglich alle Fenster und Türen schließen, aber Türen nicht abschließen.</a:t>
            </a:r>
          </a:p>
          <a:p>
            <a:pPr marL="342900" indent="-342900" fontAlgn="base">
              <a:spcBef>
                <a:spcPct val="0"/>
              </a:spcBef>
              <a:spcAft>
                <a:spcPct val="0"/>
              </a:spcAft>
              <a:buFont typeface="Arial" panose="020B0604020202020204" pitchFamily="34" charset="0"/>
              <a:buChar char="•"/>
            </a:pPr>
            <a:endParaRPr lang="de-DE" altLang="de-DE" sz="2000" dirty="0" smtClean="0">
              <a:solidFill>
                <a:srgbClr val="000000"/>
              </a:solidFill>
              <a:latin typeface="Arial" charset="0"/>
            </a:endParaRPr>
          </a:p>
          <a:p>
            <a:pPr marL="342900" lvl="1" indent="-342900" fontAlgn="base">
              <a:spcBef>
                <a:spcPct val="0"/>
              </a:spcBef>
              <a:spcAft>
                <a:spcPct val="0"/>
              </a:spcAft>
              <a:buFont typeface="Arial" panose="020B0604020202020204" pitchFamily="34" charset="0"/>
              <a:buChar char="•"/>
            </a:pPr>
            <a:r>
              <a:rPr lang="de-DE" altLang="de-DE" sz="2000" dirty="0" smtClean="0">
                <a:solidFill>
                  <a:srgbClr val="000000"/>
                </a:solidFill>
                <a:latin typeface="Arial" charset="0"/>
              </a:rPr>
              <a:t>Wenn möglich kurz die Nachbarbüros </a:t>
            </a:r>
            <a:r>
              <a:rPr lang="de-DE" altLang="de-DE" sz="2000" dirty="0">
                <a:solidFill>
                  <a:srgbClr val="000000"/>
                </a:solidFill>
                <a:latin typeface="Arial" charset="0"/>
              </a:rPr>
              <a:t>überprüfen</a:t>
            </a:r>
            <a:r>
              <a:rPr lang="de-DE" altLang="de-DE" sz="2000" dirty="0" smtClean="0">
                <a:solidFill>
                  <a:srgbClr val="000000"/>
                </a:solidFill>
                <a:latin typeface="Arial" charset="0"/>
              </a:rPr>
              <a:t>.</a:t>
            </a:r>
          </a:p>
          <a:p>
            <a:pPr marL="342900" lvl="1" indent="-342900" fontAlgn="base">
              <a:spcBef>
                <a:spcPct val="0"/>
              </a:spcBef>
              <a:spcAft>
                <a:spcPct val="0"/>
              </a:spcAft>
              <a:buFont typeface="Arial" panose="020B0604020202020204" pitchFamily="34" charset="0"/>
              <a:buChar char="•"/>
            </a:pPr>
            <a:endParaRPr lang="de-DE" altLang="de-DE" sz="2000" dirty="0" smtClean="0">
              <a:solidFill>
                <a:srgbClr val="000000"/>
              </a:solidFill>
              <a:latin typeface="Arial" charset="0"/>
            </a:endParaRPr>
          </a:p>
          <a:p>
            <a:pPr marL="342900" indent="-342900" fontAlgn="base">
              <a:spcBef>
                <a:spcPct val="0"/>
              </a:spcBef>
              <a:spcAft>
                <a:spcPct val="0"/>
              </a:spcAft>
              <a:buFont typeface="Arial" panose="020B0604020202020204" pitchFamily="34" charset="0"/>
              <a:buChar char="•"/>
            </a:pPr>
            <a:r>
              <a:rPr lang="de-DE" altLang="de-DE" sz="2000" dirty="0" smtClean="0">
                <a:solidFill>
                  <a:srgbClr val="000000"/>
                </a:solidFill>
                <a:latin typeface="Arial" charset="0"/>
              </a:rPr>
              <a:t>Den Anweisungen der Brandschutzhelfer folgen.</a:t>
            </a:r>
            <a:endParaRPr lang="de-DE" altLang="de-DE" sz="2000" dirty="0">
              <a:solidFill>
                <a:srgbClr val="000000"/>
              </a:solidFill>
              <a:latin typeface="Arial" charset="0"/>
            </a:endParaRPr>
          </a:p>
        </p:txBody>
      </p:sp>
    </p:spTree>
    <p:extLst>
      <p:ext uri="{BB962C8B-B14F-4D97-AF65-F5344CB8AC3E}">
        <p14:creationId xmlns:p14="http://schemas.microsoft.com/office/powerpoint/2010/main" val="3023462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19</a:t>
            </a:fld>
            <a:endParaRPr lang="de-DE" dirty="0"/>
          </a:p>
        </p:txBody>
      </p:sp>
      <p:sp>
        <p:nvSpPr>
          <p:cNvPr id="4" name="Text Box 4"/>
          <p:cNvSpPr txBox="1">
            <a:spLocks noChangeArrowheads="1"/>
          </p:cNvSpPr>
          <p:nvPr/>
        </p:nvSpPr>
        <p:spPr bwMode="auto">
          <a:xfrm>
            <a:off x="886783" y="764704"/>
            <a:ext cx="4104456" cy="4062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de-DE" altLang="de-DE" sz="2400" b="1" dirty="0">
                <a:solidFill>
                  <a:srgbClr val="0070C0"/>
                </a:solidFill>
                <a:latin typeface="Arial" charset="0"/>
              </a:rPr>
              <a:t>Erste Hilfe bei Unfällen</a:t>
            </a:r>
          </a:p>
          <a:p>
            <a:pPr fontAlgn="base">
              <a:spcBef>
                <a:spcPct val="0"/>
              </a:spcBef>
              <a:spcAft>
                <a:spcPct val="0"/>
              </a:spcAft>
            </a:pPr>
            <a:r>
              <a:rPr lang="de-DE" altLang="de-DE" sz="2400" b="1" dirty="0">
                <a:solidFill>
                  <a:srgbClr val="0070C0"/>
                </a:solidFill>
                <a:latin typeface="Arial" charset="0"/>
              </a:rPr>
              <a:t>m</a:t>
            </a:r>
            <a:r>
              <a:rPr lang="de-DE" altLang="de-DE" sz="2400" b="1" dirty="0" smtClean="0">
                <a:solidFill>
                  <a:srgbClr val="0070C0"/>
                </a:solidFill>
                <a:latin typeface="Arial" charset="0"/>
              </a:rPr>
              <a:t>it Personenschäden</a:t>
            </a:r>
            <a:endParaRPr lang="de-DE" altLang="de-DE" sz="2400" b="1" dirty="0">
              <a:solidFill>
                <a:srgbClr val="0070C0"/>
              </a:solidFill>
              <a:latin typeface="Arial" charset="0"/>
            </a:endParaRPr>
          </a:p>
          <a:p>
            <a:pPr fontAlgn="base">
              <a:spcBef>
                <a:spcPct val="0"/>
              </a:spcBef>
              <a:spcAft>
                <a:spcPct val="0"/>
              </a:spcAft>
            </a:pPr>
            <a:r>
              <a:rPr lang="de-DE" altLang="de-DE" sz="2000" dirty="0">
                <a:solidFill>
                  <a:srgbClr val="000000"/>
                </a:solidFill>
                <a:latin typeface="Arial" charset="0"/>
              </a:rPr>
              <a:t> </a:t>
            </a:r>
            <a:endParaRPr lang="de-DE" altLang="de-DE" sz="2000" dirty="0" smtClean="0">
              <a:solidFill>
                <a:srgbClr val="000000"/>
              </a:solidFill>
              <a:latin typeface="Arial" charset="0"/>
            </a:endParaRPr>
          </a:p>
          <a:p>
            <a:pPr fontAlgn="base">
              <a:spcBef>
                <a:spcPct val="0"/>
              </a:spcBef>
              <a:spcAft>
                <a:spcPct val="0"/>
              </a:spcAft>
            </a:pPr>
            <a:r>
              <a:rPr lang="de-DE" altLang="de-DE" sz="2000" b="1" dirty="0" smtClean="0">
                <a:solidFill>
                  <a:srgbClr val="0070C0"/>
                </a:solidFill>
                <a:latin typeface="Arial" charset="0"/>
              </a:rPr>
              <a:t>Leichte </a:t>
            </a:r>
            <a:r>
              <a:rPr lang="de-DE" altLang="de-DE" sz="2000" b="1" dirty="0">
                <a:solidFill>
                  <a:srgbClr val="0070C0"/>
                </a:solidFill>
                <a:latin typeface="Arial" charset="0"/>
              </a:rPr>
              <a:t>Verletzungen</a:t>
            </a:r>
          </a:p>
          <a:p>
            <a:pPr fontAlgn="base">
              <a:spcBef>
                <a:spcPct val="0"/>
              </a:spcBef>
              <a:spcAft>
                <a:spcPct val="0"/>
              </a:spcAft>
              <a:buFontTx/>
              <a:buChar char="•"/>
            </a:pPr>
            <a:endParaRPr lang="de-DE" altLang="de-DE" b="1" dirty="0">
              <a:solidFill>
                <a:srgbClr val="000000"/>
              </a:solidFill>
              <a:latin typeface="Arial" charset="0"/>
            </a:endParaRPr>
          </a:p>
          <a:p>
            <a:pPr lvl="1" fontAlgn="base">
              <a:spcBef>
                <a:spcPct val="0"/>
              </a:spcBef>
              <a:spcAft>
                <a:spcPct val="0"/>
              </a:spcAft>
              <a:buFontTx/>
              <a:buChar char="•"/>
            </a:pPr>
            <a:r>
              <a:rPr lang="de-DE" altLang="de-DE" sz="1600" dirty="0" smtClean="0">
                <a:solidFill>
                  <a:srgbClr val="000000"/>
                </a:solidFill>
                <a:latin typeface="Arial" charset="0"/>
              </a:rPr>
              <a:t> </a:t>
            </a:r>
            <a:r>
              <a:rPr lang="de-DE" altLang="de-DE" sz="1600" dirty="0">
                <a:solidFill>
                  <a:srgbClr val="000000"/>
                </a:solidFill>
                <a:latin typeface="Arial" charset="0"/>
              </a:rPr>
              <a:t>Abschürfungen</a:t>
            </a:r>
          </a:p>
          <a:p>
            <a:pPr lvl="1" fontAlgn="base">
              <a:spcBef>
                <a:spcPct val="0"/>
              </a:spcBef>
              <a:spcAft>
                <a:spcPct val="0"/>
              </a:spcAft>
              <a:buFontTx/>
              <a:buChar char="•"/>
            </a:pPr>
            <a:r>
              <a:rPr lang="de-DE" altLang="de-DE" sz="1600" dirty="0">
                <a:solidFill>
                  <a:srgbClr val="000000"/>
                </a:solidFill>
                <a:latin typeface="Arial" charset="0"/>
              </a:rPr>
              <a:t> </a:t>
            </a:r>
            <a:r>
              <a:rPr lang="de-DE" altLang="de-DE" sz="1600" dirty="0" smtClean="0">
                <a:solidFill>
                  <a:srgbClr val="000000"/>
                </a:solidFill>
                <a:latin typeface="Arial" charset="0"/>
              </a:rPr>
              <a:t>Schnitte, Stiche</a:t>
            </a:r>
            <a:endParaRPr lang="de-DE" altLang="de-DE" sz="1600" dirty="0">
              <a:solidFill>
                <a:srgbClr val="000000"/>
              </a:solidFill>
              <a:latin typeface="Arial" charset="0"/>
            </a:endParaRPr>
          </a:p>
          <a:p>
            <a:pPr lvl="1" fontAlgn="base">
              <a:spcBef>
                <a:spcPct val="0"/>
              </a:spcBef>
              <a:spcAft>
                <a:spcPct val="0"/>
              </a:spcAft>
              <a:buFontTx/>
              <a:buChar char="•"/>
            </a:pPr>
            <a:r>
              <a:rPr lang="de-DE" altLang="de-DE" sz="1600" dirty="0">
                <a:solidFill>
                  <a:srgbClr val="000000"/>
                </a:solidFill>
                <a:latin typeface="Arial" charset="0"/>
              </a:rPr>
              <a:t> leichte Verbrennungen </a:t>
            </a:r>
          </a:p>
          <a:p>
            <a:pPr lvl="1" fontAlgn="base">
              <a:spcBef>
                <a:spcPct val="0"/>
              </a:spcBef>
              <a:spcAft>
                <a:spcPct val="0"/>
              </a:spcAft>
              <a:buFontTx/>
              <a:buChar char="•"/>
            </a:pPr>
            <a:r>
              <a:rPr lang="de-DE" altLang="de-DE" sz="1600" dirty="0">
                <a:solidFill>
                  <a:srgbClr val="000000"/>
                </a:solidFill>
                <a:latin typeface="Arial" charset="0"/>
              </a:rPr>
              <a:t> </a:t>
            </a:r>
            <a:r>
              <a:rPr lang="de-DE" altLang="de-DE" sz="1600" dirty="0" smtClean="0">
                <a:solidFill>
                  <a:srgbClr val="000000"/>
                </a:solidFill>
                <a:latin typeface="Arial" charset="0"/>
              </a:rPr>
              <a:t>Verstauchungen, Prellungen</a:t>
            </a:r>
          </a:p>
          <a:p>
            <a:pPr fontAlgn="base">
              <a:spcBef>
                <a:spcPct val="0"/>
              </a:spcBef>
              <a:spcAft>
                <a:spcPct val="0"/>
              </a:spcAft>
            </a:pPr>
            <a:r>
              <a:rPr lang="de-DE" altLang="de-DE" sz="1600" b="1" dirty="0">
                <a:solidFill>
                  <a:srgbClr val="000000"/>
                </a:solidFill>
                <a:latin typeface="Arial" charset="0"/>
              </a:rPr>
              <a:t>	</a:t>
            </a:r>
            <a:endParaRPr lang="de-DE" altLang="de-DE" sz="1600" b="1" dirty="0" smtClean="0">
              <a:solidFill>
                <a:srgbClr val="000000"/>
              </a:solidFill>
              <a:latin typeface="Arial" charset="0"/>
            </a:endParaRPr>
          </a:p>
          <a:p>
            <a:pPr defTabSz="444500" fontAlgn="base">
              <a:spcBef>
                <a:spcPct val="0"/>
              </a:spcBef>
              <a:spcAft>
                <a:spcPct val="0"/>
              </a:spcAft>
            </a:pPr>
            <a:r>
              <a:rPr lang="de-DE" altLang="de-DE" sz="2000" b="1" dirty="0" smtClean="0">
                <a:solidFill>
                  <a:srgbClr val="0070C0"/>
                </a:solidFill>
                <a:latin typeface="Arial" charset="0"/>
              </a:rPr>
              <a:t>	Ersthelfer und/oder</a:t>
            </a:r>
          </a:p>
          <a:p>
            <a:pPr defTabSz="444500" fontAlgn="base">
              <a:spcBef>
                <a:spcPct val="0"/>
              </a:spcBef>
              <a:spcAft>
                <a:spcPct val="0"/>
              </a:spcAft>
            </a:pPr>
            <a:r>
              <a:rPr lang="de-DE" altLang="de-DE" sz="2000" b="1" dirty="0" smtClean="0">
                <a:solidFill>
                  <a:srgbClr val="0070C0"/>
                </a:solidFill>
                <a:latin typeface="Arial" charset="0"/>
              </a:rPr>
              <a:t>	Arbeitsmedizinischer Dienst</a:t>
            </a:r>
          </a:p>
          <a:p>
            <a:pPr fontAlgn="base">
              <a:spcBef>
                <a:spcPct val="0"/>
              </a:spcBef>
              <a:spcAft>
                <a:spcPct val="0"/>
              </a:spcAft>
            </a:pPr>
            <a:endParaRPr lang="de-DE" altLang="de-DE" sz="1600" b="1" dirty="0">
              <a:solidFill>
                <a:srgbClr val="000000"/>
              </a:solidFill>
              <a:latin typeface="Arial" charset="0"/>
            </a:endParaRPr>
          </a:p>
          <a:p>
            <a:pPr fontAlgn="base">
              <a:spcBef>
                <a:spcPct val="0"/>
              </a:spcBef>
              <a:spcAft>
                <a:spcPct val="0"/>
              </a:spcAft>
            </a:pPr>
            <a:endParaRPr lang="de-DE" altLang="de-DE" sz="1600" b="1" dirty="0">
              <a:solidFill>
                <a:srgbClr val="0070C0"/>
              </a:solidFill>
              <a:latin typeface="Arial" charset="0"/>
            </a:endParaRPr>
          </a:p>
        </p:txBody>
      </p:sp>
      <p:sp>
        <p:nvSpPr>
          <p:cNvPr id="6" name="Pfeil nach rechts 5"/>
          <p:cNvSpPr/>
          <p:nvPr/>
        </p:nvSpPr>
        <p:spPr>
          <a:xfrm>
            <a:off x="1060225" y="3789040"/>
            <a:ext cx="19940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239" y="675042"/>
            <a:ext cx="4021999" cy="576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271637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14"/>
          <p:cNvSpPr txBox="1">
            <a:spLocks noChangeArrowheads="1"/>
          </p:cNvSpPr>
          <p:nvPr/>
        </p:nvSpPr>
        <p:spPr bwMode="auto">
          <a:xfrm>
            <a:off x="1478648" y="1736725"/>
            <a:ext cx="7212231"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endParaRPr lang="de-DE" altLang="de-DE" sz="3200" b="1" dirty="0" smtClean="0">
              <a:solidFill>
                <a:srgbClr val="000000"/>
              </a:solidFill>
              <a:latin typeface="Arial" charset="0"/>
            </a:endParaRPr>
          </a:p>
          <a:p>
            <a:pPr algn="ctr" fontAlgn="base">
              <a:spcBef>
                <a:spcPct val="0"/>
              </a:spcBef>
              <a:spcAft>
                <a:spcPct val="0"/>
              </a:spcAft>
            </a:pPr>
            <a:r>
              <a:rPr lang="de-DE" altLang="de-DE" sz="3200" b="1" dirty="0" smtClean="0">
                <a:solidFill>
                  <a:srgbClr val="000000"/>
                </a:solidFill>
                <a:latin typeface="Arial" charset="0"/>
              </a:rPr>
              <a:t>Sicherheitsunterweisung</a:t>
            </a:r>
            <a:endParaRPr lang="de-DE" altLang="de-DE" sz="3200" b="1" dirty="0">
              <a:solidFill>
                <a:srgbClr val="000000"/>
              </a:solidFill>
              <a:latin typeface="Arial" charset="0"/>
            </a:endParaRPr>
          </a:p>
          <a:p>
            <a:pPr algn="ctr" fontAlgn="base">
              <a:spcBef>
                <a:spcPct val="0"/>
              </a:spcBef>
              <a:spcAft>
                <a:spcPct val="0"/>
              </a:spcAft>
            </a:pPr>
            <a:endParaRPr lang="de-DE" altLang="de-DE" sz="3200" b="1" dirty="0">
              <a:solidFill>
                <a:srgbClr val="000000"/>
              </a:solidFill>
              <a:latin typeface="Arial" charset="0"/>
            </a:endParaRPr>
          </a:p>
          <a:p>
            <a:pPr algn="ctr" fontAlgn="base">
              <a:spcBef>
                <a:spcPct val="0"/>
              </a:spcBef>
              <a:spcAft>
                <a:spcPct val="0"/>
              </a:spcAft>
            </a:pPr>
            <a:r>
              <a:rPr lang="de-DE" altLang="de-DE" sz="2400" b="1" dirty="0">
                <a:solidFill>
                  <a:srgbClr val="000000"/>
                </a:solidFill>
                <a:latin typeface="Arial" charset="0"/>
              </a:rPr>
              <a:t>für die Mitarbeiter des</a:t>
            </a:r>
          </a:p>
          <a:p>
            <a:pPr algn="ctr" fontAlgn="base">
              <a:spcBef>
                <a:spcPct val="0"/>
              </a:spcBef>
              <a:spcAft>
                <a:spcPct val="0"/>
              </a:spcAft>
            </a:pPr>
            <a:r>
              <a:rPr lang="de-DE" altLang="de-DE" sz="2400" b="1" dirty="0">
                <a:solidFill>
                  <a:srgbClr val="000000"/>
                </a:solidFill>
                <a:latin typeface="Arial" charset="0"/>
              </a:rPr>
              <a:t>Instituts für Kernenergetik und Energiesysteme </a:t>
            </a:r>
          </a:p>
          <a:p>
            <a:pPr algn="ctr" fontAlgn="base">
              <a:spcBef>
                <a:spcPct val="0"/>
              </a:spcBef>
              <a:spcAft>
                <a:spcPct val="0"/>
              </a:spcAft>
            </a:pPr>
            <a:r>
              <a:rPr lang="de-DE" altLang="de-DE" sz="2400" b="1" dirty="0">
                <a:solidFill>
                  <a:srgbClr val="000000"/>
                </a:solidFill>
                <a:latin typeface="Arial" charset="0"/>
              </a:rPr>
              <a:t>der Universität </a:t>
            </a:r>
            <a:r>
              <a:rPr lang="de-DE" altLang="de-DE" sz="2400" b="1" dirty="0" smtClean="0">
                <a:solidFill>
                  <a:srgbClr val="000000"/>
                </a:solidFill>
                <a:latin typeface="Arial" charset="0"/>
              </a:rPr>
              <a:t>Stuttgart</a:t>
            </a:r>
          </a:p>
          <a:p>
            <a:pPr algn="ctr" fontAlgn="base">
              <a:spcBef>
                <a:spcPct val="0"/>
              </a:spcBef>
              <a:spcAft>
                <a:spcPct val="0"/>
              </a:spcAft>
            </a:pPr>
            <a:r>
              <a:rPr lang="de-DE" altLang="de-DE" sz="2400" b="1" dirty="0" smtClean="0">
                <a:solidFill>
                  <a:srgbClr val="000000"/>
                </a:solidFill>
                <a:latin typeface="Arial" charset="0"/>
              </a:rPr>
              <a:t>und der</a:t>
            </a:r>
          </a:p>
          <a:p>
            <a:pPr algn="ctr" fontAlgn="base">
              <a:spcBef>
                <a:spcPct val="0"/>
              </a:spcBef>
              <a:spcAft>
                <a:spcPct val="0"/>
              </a:spcAft>
            </a:pPr>
            <a:r>
              <a:rPr lang="de-DE" altLang="de-DE" sz="2400" b="1" dirty="0" smtClean="0">
                <a:solidFill>
                  <a:srgbClr val="000000"/>
                </a:solidFill>
                <a:latin typeface="Arial" charset="0"/>
              </a:rPr>
              <a:t>KE-Technologie GmbH</a:t>
            </a:r>
            <a:endParaRPr lang="de-DE" altLang="de-DE" sz="2400" b="1" dirty="0">
              <a:solidFill>
                <a:srgbClr val="000000"/>
              </a:solidFill>
              <a:latin typeface="Arial" charset="0"/>
            </a:endParaRPr>
          </a:p>
          <a:p>
            <a:pPr algn="ctr" fontAlgn="base">
              <a:spcBef>
                <a:spcPct val="0"/>
              </a:spcBef>
              <a:spcAft>
                <a:spcPct val="0"/>
              </a:spcAft>
            </a:pPr>
            <a:endParaRPr lang="de-DE" altLang="de-DE" sz="2400" b="1" dirty="0" smtClean="0">
              <a:solidFill>
                <a:srgbClr val="000000"/>
              </a:solidFill>
              <a:latin typeface="Arial" charset="0"/>
            </a:endParaRPr>
          </a:p>
          <a:p>
            <a:pPr algn="ctr" fontAlgn="base">
              <a:spcBef>
                <a:spcPct val="0"/>
              </a:spcBef>
              <a:spcAft>
                <a:spcPct val="0"/>
              </a:spcAft>
            </a:pPr>
            <a:r>
              <a:rPr lang="de-DE" altLang="de-DE" b="1" dirty="0" smtClean="0">
                <a:solidFill>
                  <a:srgbClr val="000000"/>
                </a:solidFill>
                <a:latin typeface="Arial" charset="0"/>
              </a:rPr>
              <a:t>Mittwoch, </a:t>
            </a:r>
            <a:r>
              <a:rPr lang="de-DE" altLang="de-DE" b="1" dirty="0">
                <a:solidFill>
                  <a:srgbClr val="000000"/>
                </a:solidFill>
                <a:latin typeface="Arial" charset="0"/>
              </a:rPr>
              <a:t>den </a:t>
            </a:r>
            <a:r>
              <a:rPr lang="de-DE" altLang="de-DE" b="1" dirty="0" smtClean="0">
                <a:solidFill>
                  <a:srgbClr val="000000"/>
                </a:solidFill>
                <a:latin typeface="Arial" charset="0"/>
              </a:rPr>
              <a:t>15.12.2017</a:t>
            </a:r>
            <a:endParaRPr lang="de-DE" altLang="de-DE" b="1" dirty="0">
              <a:solidFill>
                <a:srgbClr val="000000"/>
              </a:solidFill>
              <a:latin typeface="Arial" charset="0"/>
            </a:endParaRPr>
          </a:p>
          <a:p>
            <a:pPr algn="ctr" fontAlgn="base">
              <a:spcBef>
                <a:spcPct val="0"/>
              </a:spcBef>
              <a:spcAft>
                <a:spcPct val="0"/>
              </a:spcAft>
            </a:pPr>
            <a:endParaRPr lang="de-DE" altLang="de-DE" b="1" dirty="0">
              <a:solidFill>
                <a:srgbClr val="000000"/>
              </a:solidFill>
              <a:latin typeface="Arial" charset="0"/>
            </a:endParaRPr>
          </a:p>
        </p:txBody>
      </p:sp>
    </p:spTree>
    <p:extLst>
      <p:ext uri="{BB962C8B-B14F-4D97-AF65-F5344CB8AC3E}">
        <p14:creationId xmlns:p14="http://schemas.microsoft.com/office/powerpoint/2010/main" val="2425464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20</a:t>
            </a:fld>
            <a:endParaRPr lang="de-DE" dirty="0"/>
          </a:p>
        </p:txBody>
      </p:sp>
      <p:grpSp>
        <p:nvGrpSpPr>
          <p:cNvPr id="6" name="Gruppieren 5"/>
          <p:cNvGrpSpPr/>
          <p:nvPr/>
        </p:nvGrpSpPr>
        <p:grpSpPr>
          <a:xfrm>
            <a:off x="1104900" y="1196752"/>
            <a:ext cx="7003074" cy="4832092"/>
            <a:chOff x="1196975" y="1196752"/>
            <a:chExt cx="7586663" cy="4832092"/>
          </a:xfrm>
        </p:grpSpPr>
        <p:sp>
          <p:nvSpPr>
            <p:cNvPr id="4" name="Text Box 4"/>
            <p:cNvSpPr txBox="1">
              <a:spLocks noChangeArrowheads="1"/>
            </p:cNvSpPr>
            <p:nvPr/>
          </p:nvSpPr>
          <p:spPr bwMode="auto">
            <a:xfrm>
              <a:off x="1196975" y="1196752"/>
              <a:ext cx="4293467"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Leichte Verletzungen</a:t>
              </a:r>
            </a:p>
            <a:p>
              <a:pPr fontAlgn="base">
                <a:spcBef>
                  <a:spcPct val="0"/>
                </a:spcBef>
                <a:spcAft>
                  <a:spcPct val="0"/>
                </a:spcAft>
              </a:pPr>
              <a:endParaRPr lang="de-DE" altLang="de-DE" sz="24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Verbandskasten</a:t>
              </a:r>
            </a:p>
            <a:p>
              <a:pPr fontAlgn="base">
                <a:spcBef>
                  <a:spcPct val="0"/>
                </a:spcBef>
                <a:spcAft>
                  <a:spcPct val="0"/>
                </a:spcAft>
                <a:buFontTx/>
                <a:buChar char="•"/>
              </a:pPr>
              <a:endParaRPr lang="de-DE" altLang="de-DE" sz="20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geeignetes Verbandsmaterial </a:t>
              </a:r>
            </a:p>
            <a:p>
              <a:pPr fontAlgn="base">
                <a:spcBef>
                  <a:spcPct val="0"/>
                </a:spcBef>
                <a:spcAft>
                  <a:spcPct val="0"/>
                </a:spcAft>
              </a:pPr>
              <a:r>
                <a:rPr lang="de-DE" altLang="de-DE" sz="2000" b="1" dirty="0">
                  <a:solidFill>
                    <a:srgbClr val="000000"/>
                  </a:solidFill>
                  <a:latin typeface="Arial" charset="0"/>
                </a:rPr>
                <a:t>  entnehmen</a:t>
              </a:r>
            </a:p>
            <a:p>
              <a:pPr fontAlgn="base">
                <a:spcBef>
                  <a:spcPct val="0"/>
                </a:spcBef>
                <a:spcAft>
                  <a:spcPct val="0"/>
                </a:spcAft>
              </a:pPr>
              <a:endParaRPr lang="de-DE" altLang="de-DE" sz="20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Patienten versorgen</a:t>
              </a:r>
            </a:p>
            <a:p>
              <a:pPr fontAlgn="base">
                <a:spcBef>
                  <a:spcPct val="0"/>
                </a:spcBef>
                <a:spcAft>
                  <a:spcPct val="0"/>
                </a:spcAft>
              </a:pPr>
              <a:endParaRPr lang="de-DE" altLang="de-DE" sz="20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Verbandbuch ausfüllen</a:t>
              </a:r>
            </a:p>
            <a:p>
              <a:pPr fontAlgn="base">
                <a:spcBef>
                  <a:spcPct val="0"/>
                </a:spcBef>
                <a:spcAft>
                  <a:spcPct val="0"/>
                </a:spcAft>
                <a:buFontTx/>
                <a:buChar char="•"/>
              </a:pPr>
              <a:endParaRPr lang="de-DE" altLang="de-DE" sz="2000" b="1" dirty="0">
                <a:solidFill>
                  <a:srgbClr val="000000"/>
                </a:solidFill>
                <a:latin typeface="Arial" charset="0"/>
              </a:endParaRPr>
            </a:p>
            <a:p>
              <a:pPr fontAlgn="base">
                <a:spcBef>
                  <a:spcPct val="0"/>
                </a:spcBef>
                <a:spcAft>
                  <a:spcPct val="0"/>
                </a:spcAft>
              </a:pPr>
              <a:r>
                <a:rPr lang="de-DE" altLang="de-DE" sz="2000" b="1" dirty="0">
                  <a:solidFill>
                    <a:srgbClr val="000000"/>
                  </a:solidFill>
                  <a:latin typeface="Arial" charset="0"/>
                </a:rPr>
                <a:t>  </a:t>
              </a:r>
              <a:r>
                <a:rPr lang="de-DE" altLang="de-DE" sz="2000" b="1" dirty="0" smtClean="0">
                  <a:solidFill>
                    <a:srgbClr val="000000"/>
                  </a:solidFill>
                  <a:latin typeface="Arial" charset="0"/>
                </a:rPr>
                <a:t>und/oder</a:t>
              </a:r>
              <a:endParaRPr lang="de-DE" altLang="de-DE" sz="2000" b="1" dirty="0">
                <a:solidFill>
                  <a:srgbClr val="000000"/>
                </a:solidFill>
                <a:latin typeface="Arial" charset="0"/>
              </a:endParaRPr>
            </a:p>
            <a:p>
              <a:pPr fontAlgn="base">
                <a:spcBef>
                  <a:spcPct val="0"/>
                </a:spcBef>
                <a:spcAft>
                  <a:spcPct val="0"/>
                </a:spcAft>
              </a:pPr>
              <a:endParaRPr lang="de-DE" altLang="de-DE" sz="20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Ersthelfer benachrichtigen</a:t>
              </a:r>
            </a:p>
            <a:p>
              <a:pPr lvl="1" fontAlgn="base">
                <a:spcBef>
                  <a:spcPct val="0"/>
                </a:spcBef>
                <a:spcAft>
                  <a:spcPct val="0"/>
                </a:spcAft>
              </a:pPr>
              <a:r>
                <a:rPr lang="de-DE" altLang="de-DE" sz="2000" dirty="0">
                  <a:solidFill>
                    <a:srgbClr val="000000"/>
                  </a:solidFill>
                  <a:latin typeface="Arial" charset="0"/>
                </a:rPr>
                <a:t> </a:t>
              </a:r>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0513" y="1317402"/>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32628320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21</a:t>
            </a:fld>
            <a:endParaRPr lang="de-DE" dirty="0"/>
          </a:p>
        </p:txBody>
      </p:sp>
      <p:grpSp>
        <p:nvGrpSpPr>
          <p:cNvPr id="4" name="Gruppieren 3"/>
          <p:cNvGrpSpPr/>
          <p:nvPr/>
        </p:nvGrpSpPr>
        <p:grpSpPr>
          <a:xfrm>
            <a:off x="1172307" y="898526"/>
            <a:ext cx="7041174" cy="5632311"/>
            <a:chOff x="1270000" y="898525"/>
            <a:chExt cx="7627938" cy="5632311"/>
          </a:xfrm>
        </p:grpSpPr>
        <p:sp>
          <p:nvSpPr>
            <p:cNvPr id="5" name="Text Box 4"/>
            <p:cNvSpPr txBox="1">
              <a:spLocks noChangeArrowheads="1"/>
            </p:cNvSpPr>
            <p:nvPr/>
          </p:nvSpPr>
          <p:spPr bwMode="auto">
            <a:xfrm>
              <a:off x="1270000" y="898525"/>
              <a:ext cx="477464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Verbandskästen am Institut</a:t>
              </a:r>
            </a:p>
            <a:p>
              <a:pPr fontAlgn="base">
                <a:spcBef>
                  <a:spcPct val="0"/>
                </a:spcBef>
                <a:spcAft>
                  <a:spcPct val="0"/>
                </a:spcAft>
              </a:pPr>
              <a:endParaRPr lang="de-DE" altLang="de-DE" sz="1600" b="1" dirty="0">
                <a:solidFill>
                  <a:srgbClr val="000000"/>
                </a:solidFill>
                <a:latin typeface="Arial" charset="0"/>
              </a:endParaRPr>
            </a:p>
            <a:p>
              <a:pPr fontAlgn="base">
                <a:spcBef>
                  <a:spcPct val="0"/>
                </a:spcBef>
                <a:spcAft>
                  <a:spcPct val="0"/>
                </a:spcAft>
                <a:buFontTx/>
                <a:buChar char="•"/>
              </a:pPr>
              <a:r>
                <a:rPr lang="de-DE" altLang="de-DE" sz="1600" dirty="0">
                  <a:solidFill>
                    <a:srgbClr val="000000"/>
                  </a:solidFill>
                  <a:latin typeface="Arial" charset="0"/>
                </a:rPr>
                <a:t> Bürogebäude, </a:t>
              </a:r>
            </a:p>
            <a:p>
              <a:pPr lvl="1" fontAlgn="base">
                <a:spcBef>
                  <a:spcPct val="0"/>
                </a:spcBef>
                <a:spcAft>
                  <a:spcPct val="0"/>
                </a:spcAft>
                <a:buFontTx/>
                <a:buChar char="•"/>
              </a:pPr>
              <a:r>
                <a:rPr lang="de-DE" altLang="de-DE" sz="1600" dirty="0">
                  <a:solidFill>
                    <a:srgbClr val="000000"/>
                  </a:solidFill>
                  <a:latin typeface="Arial" charset="0"/>
                </a:rPr>
                <a:t> Erdgeschoss, Reaktorvorraum</a:t>
              </a:r>
            </a:p>
            <a:p>
              <a:pPr lvl="1" fontAlgn="base">
                <a:spcBef>
                  <a:spcPct val="0"/>
                </a:spcBef>
                <a:spcAft>
                  <a:spcPct val="0"/>
                </a:spcAft>
                <a:buFontTx/>
                <a:buChar char="•"/>
              </a:pPr>
              <a:r>
                <a:rPr lang="de-DE" altLang="de-DE" sz="1600" dirty="0">
                  <a:solidFill>
                    <a:srgbClr val="000000"/>
                  </a:solidFill>
                  <a:latin typeface="Arial" charset="0"/>
                </a:rPr>
                <a:t> Erdgeschoss, Flur zum </a:t>
              </a:r>
              <a:r>
                <a:rPr lang="de-DE" altLang="de-DE" sz="1600" dirty="0" smtClean="0">
                  <a:solidFill>
                    <a:srgbClr val="000000"/>
                  </a:solidFill>
                  <a:latin typeface="Arial" charset="0"/>
                </a:rPr>
                <a:t>Reaktorbereich</a:t>
              </a:r>
              <a:endParaRPr lang="de-DE" altLang="de-DE" sz="1600" dirty="0">
                <a:solidFill>
                  <a:srgbClr val="000000"/>
                </a:solidFill>
                <a:latin typeface="Arial" charset="0"/>
              </a:endParaRPr>
            </a:p>
            <a:p>
              <a:pPr lvl="1" fontAlgn="base">
                <a:spcBef>
                  <a:spcPct val="0"/>
                </a:spcBef>
                <a:spcAft>
                  <a:spcPct val="0"/>
                </a:spcAft>
                <a:buFontTx/>
                <a:buChar char="•"/>
              </a:pPr>
              <a:r>
                <a:rPr lang="de-DE" altLang="de-DE" sz="1600" dirty="0">
                  <a:solidFill>
                    <a:srgbClr val="000000"/>
                  </a:solidFill>
                  <a:latin typeface="Arial" charset="0"/>
                </a:rPr>
                <a:t> 3. Stock, Ostflügel neben Waschbecken</a:t>
              </a:r>
            </a:p>
            <a:p>
              <a:pPr fontAlgn="base">
                <a:spcBef>
                  <a:spcPct val="0"/>
                </a:spcBef>
                <a:spcAft>
                  <a:spcPct val="0"/>
                </a:spcAft>
                <a:buFontTx/>
                <a:buChar char="•"/>
              </a:pPr>
              <a:endParaRPr lang="de-DE" altLang="de-DE" sz="1600" dirty="0">
                <a:solidFill>
                  <a:srgbClr val="000000"/>
                </a:solidFill>
                <a:latin typeface="Arial" charset="0"/>
              </a:endParaRPr>
            </a:p>
            <a:p>
              <a:pPr fontAlgn="base">
                <a:spcBef>
                  <a:spcPct val="0"/>
                </a:spcBef>
                <a:spcAft>
                  <a:spcPct val="0"/>
                </a:spcAft>
                <a:buFontTx/>
                <a:buChar char="•"/>
              </a:pPr>
              <a:r>
                <a:rPr lang="de-DE" altLang="de-DE" sz="1600" dirty="0">
                  <a:solidFill>
                    <a:srgbClr val="000000"/>
                  </a:solidFill>
                  <a:latin typeface="Arial" charset="0"/>
                </a:rPr>
                <a:t> Laborgebäude, Erdgeschoss,</a:t>
              </a:r>
            </a:p>
            <a:p>
              <a:pPr lvl="1" fontAlgn="base">
                <a:spcBef>
                  <a:spcPct val="0"/>
                </a:spcBef>
                <a:spcAft>
                  <a:spcPct val="0"/>
                </a:spcAft>
                <a:buFontTx/>
                <a:buChar char="•"/>
              </a:pPr>
              <a:r>
                <a:rPr lang="de-DE" altLang="de-DE" sz="1600" dirty="0">
                  <a:solidFill>
                    <a:srgbClr val="000000"/>
                  </a:solidFill>
                  <a:latin typeface="Arial" charset="0"/>
                </a:rPr>
                <a:t> </a:t>
              </a:r>
              <a:r>
                <a:rPr lang="de-DE" altLang="de-DE" sz="1600" dirty="0" err="1">
                  <a:solidFill>
                    <a:srgbClr val="000000"/>
                  </a:solidFill>
                  <a:latin typeface="Arial" charset="0"/>
                </a:rPr>
                <a:t>Debris</a:t>
              </a:r>
              <a:r>
                <a:rPr lang="de-DE" altLang="de-DE" sz="1600" dirty="0">
                  <a:solidFill>
                    <a:srgbClr val="000000"/>
                  </a:solidFill>
                  <a:latin typeface="Arial" charset="0"/>
                </a:rPr>
                <a:t>-Labor</a:t>
              </a:r>
            </a:p>
            <a:p>
              <a:pPr lvl="1" fontAlgn="base">
                <a:spcBef>
                  <a:spcPct val="0"/>
                </a:spcBef>
                <a:spcAft>
                  <a:spcPct val="0"/>
                </a:spcAft>
                <a:buFontTx/>
                <a:buChar char="•"/>
              </a:pPr>
              <a:r>
                <a:rPr lang="de-DE" altLang="de-DE" sz="1600" dirty="0">
                  <a:solidFill>
                    <a:srgbClr val="000000"/>
                  </a:solidFill>
                  <a:latin typeface="Arial" charset="0"/>
                </a:rPr>
                <a:t> Materiallager, vor hinterer Gittertür</a:t>
              </a:r>
            </a:p>
            <a:p>
              <a:pPr lvl="1" fontAlgn="base">
                <a:spcBef>
                  <a:spcPct val="0"/>
                </a:spcBef>
                <a:spcAft>
                  <a:spcPct val="0"/>
                </a:spcAft>
                <a:buFontTx/>
                <a:buChar char="•"/>
              </a:pPr>
              <a:r>
                <a:rPr lang="de-DE" altLang="de-DE" sz="1600" dirty="0">
                  <a:solidFill>
                    <a:srgbClr val="000000"/>
                  </a:solidFill>
                  <a:latin typeface="Arial" charset="0"/>
                </a:rPr>
                <a:t> innerhalb Materiallager</a:t>
              </a:r>
            </a:p>
            <a:p>
              <a:pPr lvl="1" fontAlgn="base">
                <a:spcBef>
                  <a:spcPct val="0"/>
                </a:spcBef>
                <a:spcAft>
                  <a:spcPct val="0"/>
                </a:spcAft>
                <a:buFontTx/>
                <a:buChar char="•"/>
              </a:pPr>
              <a:endParaRPr lang="de-DE" altLang="de-DE" sz="1600" dirty="0">
                <a:solidFill>
                  <a:srgbClr val="000000"/>
                </a:solidFill>
                <a:latin typeface="Arial" charset="0"/>
              </a:endParaRPr>
            </a:p>
            <a:p>
              <a:pPr fontAlgn="base">
                <a:spcBef>
                  <a:spcPct val="0"/>
                </a:spcBef>
                <a:spcAft>
                  <a:spcPct val="0"/>
                </a:spcAft>
                <a:buFontTx/>
                <a:buChar char="•"/>
              </a:pPr>
              <a:r>
                <a:rPr lang="de-DE" altLang="de-DE" sz="1600" dirty="0">
                  <a:solidFill>
                    <a:srgbClr val="000000"/>
                  </a:solidFill>
                  <a:latin typeface="Arial" charset="0"/>
                </a:rPr>
                <a:t> Laborgebäude,1. Stock</a:t>
              </a:r>
            </a:p>
            <a:p>
              <a:pPr lvl="1" fontAlgn="base">
                <a:spcBef>
                  <a:spcPct val="0"/>
                </a:spcBef>
                <a:spcAft>
                  <a:spcPct val="0"/>
                </a:spcAft>
                <a:buFontTx/>
                <a:buChar char="•"/>
              </a:pPr>
              <a:r>
                <a:rPr lang="de-DE" altLang="de-DE" sz="1600" dirty="0">
                  <a:solidFill>
                    <a:srgbClr val="000000"/>
                  </a:solidFill>
                  <a:latin typeface="Arial" charset="0"/>
                </a:rPr>
                <a:t> Mechanische Werkstatt </a:t>
              </a:r>
            </a:p>
            <a:p>
              <a:pPr lvl="1" fontAlgn="base">
                <a:spcBef>
                  <a:spcPct val="0"/>
                </a:spcBef>
                <a:spcAft>
                  <a:spcPct val="0"/>
                </a:spcAft>
                <a:buFontTx/>
                <a:buChar char="•"/>
              </a:pPr>
              <a:r>
                <a:rPr lang="de-DE" altLang="de-DE" sz="1600" dirty="0">
                  <a:solidFill>
                    <a:srgbClr val="000000"/>
                  </a:solidFill>
                  <a:latin typeface="Arial" charset="0"/>
                </a:rPr>
                <a:t> </a:t>
              </a:r>
              <a:r>
                <a:rPr lang="de-DE" altLang="de-DE" sz="1600" dirty="0" smtClean="0">
                  <a:solidFill>
                    <a:srgbClr val="000000"/>
                  </a:solidFill>
                  <a:latin typeface="Arial" charset="0"/>
                </a:rPr>
                <a:t>Laborhalle </a:t>
              </a:r>
              <a:endParaRPr lang="de-DE" altLang="de-DE" sz="1600" dirty="0">
                <a:solidFill>
                  <a:srgbClr val="000000"/>
                </a:solidFill>
                <a:latin typeface="Arial" charset="0"/>
              </a:endParaRPr>
            </a:p>
            <a:p>
              <a:pPr lvl="1" fontAlgn="base">
                <a:spcBef>
                  <a:spcPct val="0"/>
                </a:spcBef>
                <a:spcAft>
                  <a:spcPct val="0"/>
                </a:spcAft>
                <a:buFontTx/>
                <a:buChar char="•"/>
              </a:pPr>
              <a:r>
                <a:rPr lang="de-DE" altLang="de-DE" sz="1600" dirty="0">
                  <a:solidFill>
                    <a:srgbClr val="000000"/>
                  </a:solidFill>
                  <a:latin typeface="Arial" charset="0"/>
                </a:rPr>
                <a:t> Wasserstofflabor</a:t>
              </a:r>
            </a:p>
            <a:p>
              <a:pPr lvl="1" fontAlgn="base">
                <a:spcBef>
                  <a:spcPct val="0"/>
                </a:spcBef>
                <a:spcAft>
                  <a:spcPct val="0"/>
                </a:spcAft>
                <a:buFontTx/>
                <a:buChar char="•"/>
              </a:pPr>
              <a:endParaRPr lang="de-DE" altLang="de-DE" sz="1600" dirty="0">
                <a:solidFill>
                  <a:srgbClr val="000000"/>
                </a:solidFill>
                <a:latin typeface="Arial" charset="0"/>
              </a:endParaRPr>
            </a:p>
            <a:p>
              <a:pPr fontAlgn="base">
                <a:spcBef>
                  <a:spcPct val="0"/>
                </a:spcBef>
                <a:spcAft>
                  <a:spcPct val="0"/>
                </a:spcAft>
                <a:buFontTx/>
                <a:buChar char="•"/>
              </a:pPr>
              <a:r>
                <a:rPr lang="de-DE" altLang="de-DE" sz="1600" dirty="0">
                  <a:solidFill>
                    <a:srgbClr val="000000"/>
                  </a:solidFill>
                  <a:latin typeface="Arial" charset="0"/>
                </a:rPr>
                <a:t> Laborgebäude, 2. Stock</a:t>
              </a:r>
            </a:p>
            <a:p>
              <a:pPr lvl="1" fontAlgn="base">
                <a:spcBef>
                  <a:spcPct val="0"/>
                </a:spcBef>
                <a:spcAft>
                  <a:spcPct val="0"/>
                </a:spcAft>
                <a:buFontTx/>
                <a:buChar char="•"/>
              </a:pPr>
              <a:r>
                <a:rPr lang="de-DE" altLang="de-DE" sz="1600" dirty="0">
                  <a:solidFill>
                    <a:srgbClr val="000000"/>
                  </a:solidFill>
                  <a:latin typeface="Arial" charset="0"/>
                </a:rPr>
                <a:t> Stoffwertlabor</a:t>
              </a:r>
            </a:p>
            <a:p>
              <a:pPr lvl="1" fontAlgn="base">
                <a:spcBef>
                  <a:spcPct val="0"/>
                </a:spcBef>
                <a:spcAft>
                  <a:spcPct val="0"/>
                </a:spcAft>
                <a:buFontTx/>
                <a:buChar char="•"/>
              </a:pPr>
              <a:r>
                <a:rPr lang="de-DE" altLang="de-DE" sz="1600" dirty="0">
                  <a:solidFill>
                    <a:srgbClr val="000000"/>
                  </a:solidFill>
                  <a:latin typeface="Arial" charset="0"/>
                </a:rPr>
                <a:t> Elektro-Werkstatt</a:t>
              </a:r>
            </a:p>
            <a:p>
              <a:pPr lvl="1" fontAlgn="base">
                <a:spcBef>
                  <a:spcPct val="0"/>
                </a:spcBef>
                <a:spcAft>
                  <a:spcPct val="0"/>
                </a:spcAft>
                <a:buFontTx/>
                <a:buChar char="•"/>
              </a:pPr>
              <a:r>
                <a:rPr lang="de-DE" altLang="de-DE" sz="1600" dirty="0">
                  <a:solidFill>
                    <a:srgbClr val="000000"/>
                  </a:solidFill>
                  <a:latin typeface="Arial" charset="0"/>
                </a:rPr>
                <a:t> Labor Elektronenstrahlschweißen</a:t>
              </a:r>
            </a:p>
            <a:p>
              <a:pPr fontAlgn="base">
                <a:spcBef>
                  <a:spcPct val="0"/>
                </a:spcBef>
                <a:spcAft>
                  <a:spcPct val="0"/>
                </a:spcAft>
                <a:buFontTx/>
                <a:buChar char="•"/>
              </a:pPr>
              <a:endParaRPr lang="de-DE" altLang="de-DE" sz="1600" dirty="0">
                <a:solidFill>
                  <a:srgbClr val="000000"/>
                </a:solidFill>
                <a:latin typeface="Arial" charset="0"/>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850" y="40687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Bild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3038" y="946150"/>
              <a:ext cx="2374900" cy="295592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25602574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22</a:t>
            </a:fld>
            <a:endParaRPr lang="de-DE" dirty="0"/>
          </a:p>
        </p:txBody>
      </p:sp>
      <p:grpSp>
        <p:nvGrpSpPr>
          <p:cNvPr id="4" name="Gruppieren 3"/>
          <p:cNvGrpSpPr/>
          <p:nvPr/>
        </p:nvGrpSpPr>
        <p:grpSpPr>
          <a:xfrm>
            <a:off x="759711" y="839417"/>
            <a:ext cx="8084526" cy="5605463"/>
            <a:chOff x="684213" y="641350"/>
            <a:chExt cx="8758237" cy="5605463"/>
          </a:xfrm>
        </p:grpSpPr>
        <p:sp>
          <p:nvSpPr>
            <p:cNvPr id="5" name="Text Box 2"/>
            <p:cNvSpPr txBox="1">
              <a:spLocks noChangeArrowheads="1"/>
            </p:cNvSpPr>
            <p:nvPr/>
          </p:nvSpPr>
          <p:spPr bwMode="auto">
            <a:xfrm>
              <a:off x="839788" y="698500"/>
              <a:ext cx="517016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Verbandskästen</a:t>
              </a:r>
              <a:r>
                <a:rPr lang="de-DE" altLang="de-DE" sz="2000" dirty="0">
                  <a:solidFill>
                    <a:srgbClr val="0070C0"/>
                  </a:solidFill>
                  <a:latin typeface="Arial" charset="0"/>
                </a:rPr>
                <a:t> </a:t>
              </a:r>
            </a:p>
            <a:p>
              <a:pPr fontAlgn="base">
                <a:spcBef>
                  <a:spcPct val="0"/>
                </a:spcBef>
                <a:spcAft>
                  <a:spcPct val="0"/>
                </a:spcAft>
              </a:pPr>
              <a:r>
                <a:rPr lang="de-DE" altLang="de-DE" sz="2000" dirty="0">
                  <a:solidFill>
                    <a:srgbClr val="000000"/>
                  </a:solidFill>
                  <a:latin typeface="Arial" charset="0"/>
                </a:rPr>
                <a:t>Bürogebäude Erdgeschoss und 3. Stock</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550988"/>
              <a:ext cx="8683625"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1713" y="2413000"/>
              <a:ext cx="2063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8638" y="2794000"/>
              <a:ext cx="157162"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6825" y="2587625"/>
              <a:ext cx="157163" cy="15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4238" y="2633663"/>
              <a:ext cx="150812" cy="14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1" descr="1000px-F0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9463" y="2565400"/>
              <a:ext cx="155575" cy="1555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1000px-F0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17600" y="2984500"/>
              <a:ext cx="155575" cy="1555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3" descr="1000px-F0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37600" y="2308225"/>
              <a:ext cx="155575" cy="1555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9950" y="2322513"/>
              <a:ext cx="112713" cy="11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70588" y="2981325"/>
              <a:ext cx="112712" cy="11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5325" y="3878263"/>
              <a:ext cx="8747125" cy="236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13650" y="5175250"/>
              <a:ext cx="164873" cy="16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0" descr="1000px-F00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6000" y="5394325"/>
              <a:ext cx="155575" cy="1555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69125" y="5026025"/>
              <a:ext cx="147638"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361363" y="641350"/>
              <a:ext cx="889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67563" y="5027613"/>
              <a:ext cx="157162" cy="15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pic>
        <p:nvPicPr>
          <p:cNvPr id="23" name="Picture 3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10375" y="4956598"/>
            <a:ext cx="136281"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632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23</a:t>
            </a:fld>
            <a:endParaRPr lang="de-DE" dirty="0"/>
          </a:p>
        </p:txBody>
      </p:sp>
      <p:grpSp>
        <p:nvGrpSpPr>
          <p:cNvPr id="4" name="Gruppieren 3"/>
          <p:cNvGrpSpPr/>
          <p:nvPr/>
        </p:nvGrpSpPr>
        <p:grpSpPr>
          <a:xfrm>
            <a:off x="597988" y="1086817"/>
            <a:ext cx="8351004" cy="4849576"/>
            <a:chOff x="647821" y="933747"/>
            <a:chExt cx="9046921" cy="4849576"/>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75" y="1716088"/>
              <a:ext cx="8786813"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647821" y="933747"/>
              <a:ext cx="90469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Verbandkästen </a:t>
              </a:r>
              <a:r>
                <a:rPr lang="de-DE" altLang="de-DE" sz="2400" b="1" dirty="0" smtClean="0">
                  <a:solidFill>
                    <a:srgbClr val="0070C0"/>
                  </a:solidFill>
                  <a:latin typeface="Arial" charset="0"/>
                </a:rPr>
                <a:t>und Sanitätsraum</a:t>
              </a:r>
              <a:r>
                <a:rPr lang="de-DE" altLang="de-DE" sz="2400" b="1" dirty="0" smtClean="0">
                  <a:solidFill>
                    <a:srgbClr val="000000"/>
                  </a:solidFill>
                  <a:latin typeface="Arial" charset="0"/>
                </a:rPr>
                <a:t> </a:t>
              </a:r>
              <a:r>
                <a:rPr lang="de-DE" altLang="de-DE" sz="2000" dirty="0">
                  <a:solidFill>
                    <a:srgbClr val="000000"/>
                  </a:solidFill>
                  <a:latin typeface="Arial" charset="0"/>
                </a:rPr>
                <a:t>Laborgebäude Erdgeschoss</a:t>
              </a:r>
            </a:p>
          </p:txBody>
        </p:sp>
        <p:sp>
          <p:nvSpPr>
            <p:cNvPr id="7" name="Rectangle 6"/>
            <p:cNvSpPr>
              <a:spLocks noChangeArrowheads="1"/>
            </p:cNvSpPr>
            <p:nvPr/>
          </p:nvSpPr>
          <p:spPr bwMode="auto">
            <a:xfrm>
              <a:off x="4446588" y="4049713"/>
              <a:ext cx="409575" cy="731837"/>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de-DE" sz="2400">
                <a:solidFill>
                  <a:srgbClr val="000000"/>
                </a:solidFill>
                <a:latin typeface="Arial" charset="0"/>
              </a:endParaRPr>
            </a:p>
          </p:txBody>
        </p:sp>
        <p:sp>
          <p:nvSpPr>
            <p:cNvPr id="8" name="Text Box 7"/>
            <p:cNvSpPr txBox="1">
              <a:spLocks noChangeArrowheads="1"/>
            </p:cNvSpPr>
            <p:nvPr/>
          </p:nvSpPr>
          <p:spPr bwMode="auto">
            <a:xfrm>
              <a:off x="2808288" y="5383213"/>
              <a:ext cx="51964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000" dirty="0">
                  <a:solidFill>
                    <a:srgbClr val="0070C0"/>
                  </a:solidFill>
                  <a:latin typeface="Arial" charset="0"/>
                </a:rPr>
                <a:t>Schlüssel in Glaskasten neben der Türe </a:t>
              </a:r>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5963" y="4354513"/>
              <a:ext cx="147637" cy="14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48050" y="4132263"/>
              <a:ext cx="147638" cy="14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4450" y="2695575"/>
              <a:ext cx="147638"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562225"/>
              <a:ext cx="147638"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317119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24</a:t>
            </a:fld>
            <a:endParaRPr lang="de-DE" dirty="0"/>
          </a:p>
        </p:txBody>
      </p:sp>
      <p:grpSp>
        <p:nvGrpSpPr>
          <p:cNvPr id="17" name="Gruppieren 16"/>
          <p:cNvGrpSpPr/>
          <p:nvPr/>
        </p:nvGrpSpPr>
        <p:grpSpPr>
          <a:xfrm>
            <a:off x="1019908" y="692150"/>
            <a:ext cx="7518889" cy="5829300"/>
            <a:chOff x="1104900" y="641350"/>
            <a:chExt cx="8145463" cy="5829300"/>
          </a:xfrm>
        </p:grpSpPr>
        <p:sp>
          <p:nvSpPr>
            <p:cNvPr id="18" name="Text Box 2"/>
            <p:cNvSpPr txBox="1">
              <a:spLocks noChangeArrowheads="1"/>
            </p:cNvSpPr>
            <p:nvPr/>
          </p:nvSpPr>
          <p:spPr bwMode="auto">
            <a:xfrm>
              <a:off x="1104900" y="692150"/>
              <a:ext cx="57213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Verbandskästen</a:t>
              </a:r>
              <a:r>
                <a:rPr lang="de-DE" altLang="de-DE" sz="2400" b="1" dirty="0">
                  <a:solidFill>
                    <a:srgbClr val="000000"/>
                  </a:solidFill>
                  <a:latin typeface="Arial" charset="0"/>
                </a:rPr>
                <a:t> </a:t>
              </a:r>
              <a:r>
                <a:rPr lang="de-DE" altLang="de-DE" sz="2000" dirty="0">
                  <a:solidFill>
                    <a:srgbClr val="000000"/>
                  </a:solidFill>
                  <a:latin typeface="Arial" charset="0"/>
                </a:rPr>
                <a:t>Laborgebäude 1. Stock</a:t>
              </a:r>
            </a:p>
          </p:txBody>
        </p:sp>
        <p:pic>
          <p:nvPicPr>
            <p:cNvPr id="19"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1363" y="641350"/>
              <a:ext cx="889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0" name="Group 14"/>
            <p:cNvGrpSpPr>
              <a:grpSpLocks/>
            </p:cNvGrpSpPr>
            <p:nvPr/>
          </p:nvGrpSpPr>
          <p:grpSpPr bwMode="auto">
            <a:xfrm>
              <a:off x="2198688" y="1238250"/>
              <a:ext cx="5868987" cy="5232400"/>
              <a:chOff x="1385" y="780"/>
              <a:chExt cx="3697" cy="3296"/>
            </a:xfrm>
          </p:grpSpPr>
          <p:pic>
            <p:nvPicPr>
              <p:cNvPr id="2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 y="780"/>
                <a:ext cx="3697" cy="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6" y="3554"/>
                <a:ext cx="94"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9" descr="1000px-F00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09" y="3419"/>
                <a:ext cx="98" cy="9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99" y="3427"/>
                <a:ext cx="71"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1" y="3179"/>
                <a:ext cx="94"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5" y="3173"/>
                <a:ext cx="94"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1"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24425" y="5557838"/>
              <a:ext cx="1476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874846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25</a:t>
            </a:fld>
            <a:endParaRPr lang="de-DE" dirty="0"/>
          </a:p>
        </p:txBody>
      </p:sp>
      <p:grpSp>
        <p:nvGrpSpPr>
          <p:cNvPr id="4" name="Gruppieren 3"/>
          <p:cNvGrpSpPr/>
          <p:nvPr/>
        </p:nvGrpSpPr>
        <p:grpSpPr>
          <a:xfrm>
            <a:off x="1049147" y="986508"/>
            <a:ext cx="7600950" cy="5245100"/>
            <a:chOff x="1296988" y="966788"/>
            <a:chExt cx="8234362" cy="5245100"/>
          </a:xfrm>
        </p:grpSpPr>
        <p:sp>
          <p:nvSpPr>
            <p:cNvPr id="5" name="Text Box 4"/>
            <p:cNvSpPr txBox="1">
              <a:spLocks noChangeArrowheads="1"/>
            </p:cNvSpPr>
            <p:nvPr/>
          </p:nvSpPr>
          <p:spPr bwMode="auto">
            <a:xfrm>
              <a:off x="1296988" y="1073150"/>
              <a:ext cx="471170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Verbandsmaterial</a:t>
              </a:r>
            </a:p>
            <a:p>
              <a:pPr fontAlgn="base">
                <a:spcBef>
                  <a:spcPct val="0"/>
                </a:spcBef>
                <a:spcAft>
                  <a:spcPct val="0"/>
                </a:spcAft>
              </a:pPr>
              <a:endParaRPr lang="de-DE" altLang="de-DE" sz="2400" dirty="0">
                <a:solidFill>
                  <a:srgbClr val="000000"/>
                </a:solidFill>
                <a:latin typeface="Arial" charset="0"/>
              </a:endParaRPr>
            </a:p>
            <a:p>
              <a:pPr fontAlgn="base">
                <a:spcBef>
                  <a:spcPct val="0"/>
                </a:spcBef>
                <a:spcAft>
                  <a:spcPct val="0"/>
                </a:spcAft>
                <a:buFontTx/>
                <a:buChar char="•"/>
              </a:pPr>
              <a:r>
                <a:rPr lang="de-DE" altLang="de-DE" sz="1600" dirty="0">
                  <a:solidFill>
                    <a:srgbClr val="000000"/>
                  </a:solidFill>
                  <a:latin typeface="Arial" charset="0"/>
                </a:rPr>
                <a:t> 1 Verbandtuch</a:t>
              </a:r>
            </a:p>
            <a:p>
              <a:pPr fontAlgn="base">
                <a:spcBef>
                  <a:spcPct val="0"/>
                </a:spcBef>
                <a:spcAft>
                  <a:spcPct val="0"/>
                </a:spcAft>
                <a:buFontTx/>
                <a:buChar char="•"/>
              </a:pPr>
              <a:r>
                <a:rPr lang="de-DE" altLang="de-DE" sz="1600" dirty="0">
                  <a:solidFill>
                    <a:srgbClr val="000000"/>
                  </a:solidFill>
                  <a:latin typeface="Arial" charset="0"/>
                </a:rPr>
                <a:t> 2 Verbandpäckchen, klein</a:t>
              </a:r>
            </a:p>
            <a:p>
              <a:pPr fontAlgn="base">
                <a:spcBef>
                  <a:spcPct val="0"/>
                </a:spcBef>
                <a:spcAft>
                  <a:spcPct val="0"/>
                </a:spcAft>
                <a:buFontTx/>
                <a:buChar char="•"/>
              </a:pPr>
              <a:r>
                <a:rPr lang="de-DE" altLang="de-DE" sz="1600" dirty="0">
                  <a:solidFill>
                    <a:srgbClr val="000000"/>
                  </a:solidFill>
                  <a:latin typeface="Arial" charset="0"/>
                </a:rPr>
                <a:t> 2 Verbandpäckchen, mittel</a:t>
              </a:r>
            </a:p>
            <a:p>
              <a:pPr fontAlgn="base">
                <a:spcBef>
                  <a:spcPct val="0"/>
                </a:spcBef>
                <a:spcAft>
                  <a:spcPct val="0"/>
                </a:spcAft>
                <a:buFontTx/>
                <a:buChar char="•"/>
              </a:pPr>
              <a:r>
                <a:rPr lang="de-DE" altLang="de-DE" sz="1600" dirty="0">
                  <a:solidFill>
                    <a:srgbClr val="000000"/>
                  </a:solidFill>
                  <a:latin typeface="Arial" charset="0"/>
                </a:rPr>
                <a:t> 1 Verbandpäckchen, groß</a:t>
              </a:r>
            </a:p>
            <a:p>
              <a:pPr fontAlgn="base">
                <a:spcBef>
                  <a:spcPct val="0"/>
                </a:spcBef>
                <a:spcAft>
                  <a:spcPct val="0"/>
                </a:spcAft>
                <a:buFontTx/>
                <a:buChar char="•"/>
              </a:pPr>
              <a:r>
                <a:rPr lang="de-DE" altLang="de-DE" sz="1600" dirty="0">
                  <a:solidFill>
                    <a:srgbClr val="000000"/>
                  </a:solidFill>
                  <a:latin typeface="Arial" charset="0"/>
                </a:rPr>
                <a:t> 2 Fixierbinden 6 cm breit, elastisch</a:t>
              </a:r>
            </a:p>
            <a:p>
              <a:pPr fontAlgn="base">
                <a:spcBef>
                  <a:spcPct val="0"/>
                </a:spcBef>
                <a:spcAft>
                  <a:spcPct val="0"/>
                </a:spcAft>
                <a:buFontTx/>
                <a:buChar char="•"/>
              </a:pPr>
              <a:r>
                <a:rPr lang="de-DE" altLang="de-DE" sz="1600" dirty="0">
                  <a:solidFill>
                    <a:srgbClr val="000000"/>
                  </a:solidFill>
                  <a:latin typeface="Arial" charset="0"/>
                </a:rPr>
                <a:t> 2 Fixierbinden 8 cm breit, elastisch</a:t>
              </a:r>
            </a:p>
            <a:p>
              <a:pPr fontAlgn="base">
                <a:spcBef>
                  <a:spcPct val="0"/>
                </a:spcBef>
                <a:spcAft>
                  <a:spcPct val="0"/>
                </a:spcAft>
                <a:buFontTx/>
                <a:buChar char="•"/>
              </a:pPr>
              <a:r>
                <a:rPr lang="de-DE" altLang="de-DE" sz="1600" dirty="0">
                  <a:solidFill>
                    <a:srgbClr val="000000"/>
                  </a:solidFill>
                  <a:latin typeface="Arial" charset="0"/>
                </a:rPr>
                <a:t> 3 Kompressen 10 x 10 cm</a:t>
              </a:r>
            </a:p>
            <a:p>
              <a:pPr fontAlgn="base">
                <a:spcBef>
                  <a:spcPct val="0"/>
                </a:spcBef>
                <a:spcAft>
                  <a:spcPct val="0"/>
                </a:spcAft>
                <a:buFontTx/>
                <a:buChar char="•"/>
              </a:pPr>
              <a:r>
                <a:rPr lang="de-DE" altLang="de-DE" sz="1600" dirty="0">
                  <a:solidFill>
                    <a:srgbClr val="000000"/>
                  </a:solidFill>
                  <a:latin typeface="Arial" charset="0"/>
                </a:rPr>
                <a:t> 1 Rolle Heftpflaster 2,5 cm breit</a:t>
              </a:r>
            </a:p>
            <a:p>
              <a:pPr fontAlgn="base">
                <a:spcBef>
                  <a:spcPct val="0"/>
                </a:spcBef>
                <a:spcAft>
                  <a:spcPct val="0"/>
                </a:spcAft>
                <a:buFontTx/>
                <a:buChar char="•"/>
              </a:pPr>
              <a:r>
                <a:rPr lang="de-DE" altLang="de-DE" sz="1600" dirty="0">
                  <a:solidFill>
                    <a:srgbClr val="000000"/>
                  </a:solidFill>
                  <a:latin typeface="Arial" charset="0"/>
                </a:rPr>
                <a:t> 1 Wundpflaster 1 m x 6 cm (L x B)</a:t>
              </a:r>
            </a:p>
            <a:p>
              <a:pPr fontAlgn="base">
                <a:spcBef>
                  <a:spcPct val="0"/>
                </a:spcBef>
                <a:spcAft>
                  <a:spcPct val="0"/>
                </a:spcAft>
                <a:buFontTx/>
                <a:buChar char="•"/>
              </a:pPr>
              <a:r>
                <a:rPr lang="de-DE" altLang="de-DE" sz="1600" dirty="0">
                  <a:solidFill>
                    <a:srgbClr val="000000"/>
                  </a:solidFill>
                  <a:latin typeface="Arial" charset="0"/>
                </a:rPr>
                <a:t> 1 Dreiecktuch</a:t>
              </a:r>
            </a:p>
            <a:p>
              <a:pPr fontAlgn="base">
                <a:spcBef>
                  <a:spcPct val="0"/>
                </a:spcBef>
                <a:spcAft>
                  <a:spcPct val="0"/>
                </a:spcAft>
                <a:buFontTx/>
                <a:buChar char="•"/>
              </a:pPr>
              <a:r>
                <a:rPr lang="de-DE" altLang="de-DE" sz="1600" dirty="0">
                  <a:solidFill>
                    <a:srgbClr val="000000"/>
                  </a:solidFill>
                  <a:latin typeface="Arial" charset="0"/>
                </a:rPr>
                <a:t> 1 Verbandschere</a:t>
              </a:r>
            </a:p>
            <a:p>
              <a:pPr fontAlgn="base">
                <a:spcBef>
                  <a:spcPct val="0"/>
                </a:spcBef>
                <a:spcAft>
                  <a:spcPct val="0"/>
                </a:spcAft>
                <a:buFontTx/>
                <a:buChar char="•"/>
              </a:pPr>
              <a:r>
                <a:rPr lang="de-DE" altLang="de-DE" sz="1600" dirty="0">
                  <a:solidFill>
                    <a:srgbClr val="000000"/>
                  </a:solidFill>
                  <a:latin typeface="Arial" charset="0"/>
                </a:rPr>
                <a:t> 2 Paar Einmalhandschuhe und </a:t>
              </a:r>
              <a:r>
                <a:rPr lang="de-DE" altLang="de-DE" sz="1600" dirty="0" smtClean="0">
                  <a:solidFill>
                    <a:srgbClr val="000000"/>
                  </a:solidFill>
                  <a:latin typeface="Arial" charset="0"/>
                </a:rPr>
                <a:t>-mundschutz</a:t>
              </a:r>
              <a:endParaRPr lang="de-DE" altLang="de-DE" sz="1600" dirty="0">
                <a:solidFill>
                  <a:srgbClr val="000000"/>
                </a:solidFill>
                <a:latin typeface="Arial" charset="0"/>
              </a:endParaRPr>
            </a:p>
            <a:p>
              <a:pPr fontAlgn="base">
                <a:spcBef>
                  <a:spcPct val="0"/>
                </a:spcBef>
                <a:spcAft>
                  <a:spcPct val="0"/>
                </a:spcAft>
                <a:buFontTx/>
                <a:buChar char="•"/>
              </a:pPr>
              <a:r>
                <a:rPr lang="de-DE" altLang="de-DE" sz="1600" dirty="0">
                  <a:solidFill>
                    <a:srgbClr val="000000"/>
                  </a:solidFill>
                  <a:latin typeface="Arial" charset="0"/>
                </a:rPr>
                <a:t> 1 Kälte-Sofortkompresse (21 x 15 cm)</a:t>
              </a:r>
            </a:p>
            <a:p>
              <a:pPr fontAlgn="base">
                <a:spcBef>
                  <a:spcPct val="0"/>
                </a:spcBef>
                <a:spcAft>
                  <a:spcPct val="0"/>
                </a:spcAft>
                <a:buFontTx/>
                <a:buChar char="•"/>
              </a:pPr>
              <a:r>
                <a:rPr lang="de-DE" altLang="de-DE" sz="1600" dirty="0">
                  <a:solidFill>
                    <a:srgbClr val="000000"/>
                  </a:solidFill>
                  <a:latin typeface="Arial" charset="0"/>
                </a:rPr>
                <a:t> 1 Anleitung zur Ersten Hilfe</a:t>
              </a:r>
            </a:p>
            <a:p>
              <a:pPr fontAlgn="base">
                <a:spcBef>
                  <a:spcPct val="0"/>
                </a:spcBef>
                <a:spcAft>
                  <a:spcPct val="0"/>
                </a:spcAft>
                <a:buFontTx/>
                <a:buChar char="•"/>
              </a:pPr>
              <a:r>
                <a:rPr lang="de-DE" altLang="de-DE" sz="1600" dirty="0">
                  <a:solidFill>
                    <a:srgbClr val="000000"/>
                  </a:solidFill>
                  <a:latin typeface="Arial" charset="0"/>
                </a:rPr>
                <a:t> 1 Verbandbuch (Abreißblock)</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3850" y="40687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7" descr="Bild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19788" y="966788"/>
              <a:ext cx="3611562" cy="271780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1038479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26</a:t>
            </a:fld>
            <a:endParaRPr lang="de-DE" dirty="0"/>
          </a:p>
        </p:txBody>
      </p:sp>
      <p:grpSp>
        <p:nvGrpSpPr>
          <p:cNvPr id="4" name="Gruppieren 3"/>
          <p:cNvGrpSpPr/>
          <p:nvPr/>
        </p:nvGrpSpPr>
        <p:grpSpPr>
          <a:xfrm>
            <a:off x="982679" y="960091"/>
            <a:ext cx="7488115" cy="5395615"/>
            <a:chOff x="1154113" y="828675"/>
            <a:chExt cx="8112125" cy="5395615"/>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925" y="828675"/>
              <a:ext cx="3516313" cy="532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5"/>
            <p:cNvSpPr txBox="1">
              <a:spLocks noChangeArrowheads="1"/>
            </p:cNvSpPr>
            <p:nvPr/>
          </p:nvSpPr>
          <p:spPr bwMode="auto">
            <a:xfrm>
              <a:off x="1154113" y="838200"/>
              <a:ext cx="3864947" cy="538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Verbandbuch ausfüllen</a:t>
              </a:r>
            </a:p>
            <a:p>
              <a:pPr fontAlgn="base">
                <a:spcBef>
                  <a:spcPct val="0"/>
                </a:spcBef>
                <a:spcAft>
                  <a:spcPct val="0"/>
                </a:spcAft>
              </a:pPr>
              <a:endParaRPr lang="de-DE" altLang="de-DE" sz="24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Namen des Patienten</a:t>
              </a:r>
            </a:p>
            <a:p>
              <a:pPr fontAlgn="base">
                <a:spcBef>
                  <a:spcPct val="0"/>
                </a:spcBef>
                <a:spcAft>
                  <a:spcPct val="0"/>
                </a:spcAft>
                <a:buFontTx/>
                <a:buChar char="•"/>
              </a:pPr>
              <a:endParaRPr lang="de-DE" altLang="de-DE" sz="20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Unfallhergang</a:t>
              </a:r>
            </a:p>
            <a:p>
              <a:pPr fontAlgn="base">
                <a:spcBef>
                  <a:spcPct val="0"/>
                </a:spcBef>
                <a:spcAft>
                  <a:spcPct val="0"/>
                </a:spcAft>
                <a:buFontTx/>
                <a:buChar char="•"/>
              </a:pPr>
              <a:endParaRPr lang="de-DE" altLang="de-DE" sz="20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Namen der Zeugen</a:t>
              </a:r>
            </a:p>
            <a:p>
              <a:pPr fontAlgn="base">
                <a:spcBef>
                  <a:spcPct val="0"/>
                </a:spcBef>
                <a:spcAft>
                  <a:spcPct val="0"/>
                </a:spcAft>
              </a:pPr>
              <a:endParaRPr lang="de-DE" altLang="de-DE" sz="20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Art der Verletzung</a:t>
              </a:r>
            </a:p>
            <a:p>
              <a:pPr fontAlgn="base">
                <a:spcBef>
                  <a:spcPct val="0"/>
                </a:spcBef>
                <a:spcAft>
                  <a:spcPct val="0"/>
                </a:spcAft>
                <a:buFontTx/>
                <a:buChar char="•"/>
              </a:pPr>
              <a:endParaRPr lang="de-DE" altLang="de-DE" sz="20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Erste Hilfe Leistung</a:t>
              </a:r>
            </a:p>
            <a:p>
              <a:pPr fontAlgn="base">
                <a:spcBef>
                  <a:spcPct val="0"/>
                </a:spcBef>
                <a:spcAft>
                  <a:spcPct val="0"/>
                </a:spcAft>
                <a:buFontTx/>
                <a:buChar char="•"/>
              </a:pPr>
              <a:endParaRPr lang="de-DE" altLang="de-DE" sz="20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a:t>
              </a:r>
              <a:r>
                <a:rPr lang="de-DE" altLang="de-DE" sz="2000" b="1" dirty="0">
                  <a:solidFill>
                    <a:srgbClr val="FF0000"/>
                  </a:solidFill>
                  <a:latin typeface="Arial" charset="0"/>
                </a:rPr>
                <a:t>Formular abgeben</a:t>
              </a:r>
            </a:p>
            <a:p>
              <a:pPr fontAlgn="base">
                <a:spcBef>
                  <a:spcPct val="0"/>
                </a:spcBef>
                <a:spcAft>
                  <a:spcPct val="0"/>
                </a:spcAft>
                <a:buFontTx/>
                <a:buChar char="•"/>
              </a:pPr>
              <a:endParaRPr lang="de-DE" altLang="de-DE" sz="1600" dirty="0">
                <a:solidFill>
                  <a:srgbClr val="000000"/>
                </a:solidFill>
                <a:latin typeface="Arial" charset="0"/>
              </a:endParaRPr>
            </a:p>
            <a:p>
              <a:pPr fontAlgn="base">
                <a:spcBef>
                  <a:spcPct val="0"/>
                </a:spcBef>
                <a:spcAft>
                  <a:spcPct val="0"/>
                </a:spcAft>
                <a:buFontTx/>
                <a:buChar char="•"/>
              </a:pPr>
              <a:endParaRPr lang="de-DE" altLang="de-DE" sz="2000" dirty="0">
                <a:solidFill>
                  <a:srgbClr val="000000"/>
                </a:solidFill>
                <a:latin typeface="Arial" charset="0"/>
              </a:endParaRPr>
            </a:p>
            <a:p>
              <a:pPr fontAlgn="base">
                <a:spcBef>
                  <a:spcPct val="0"/>
                </a:spcBef>
                <a:spcAft>
                  <a:spcPct val="0"/>
                </a:spcAft>
                <a:buFontTx/>
                <a:buChar char="•"/>
              </a:pPr>
              <a:endParaRPr lang="de-DE" altLang="de-DE" sz="2000" dirty="0">
                <a:solidFill>
                  <a:srgbClr val="000000"/>
                </a:solidFill>
                <a:latin typeface="Arial" charset="0"/>
              </a:endParaRPr>
            </a:p>
            <a:p>
              <a:pPr lvl="1" fontAlgn="base">
                <a:spcBef>
                  <a:spcPct val="0"/>
                </a:spcBef>
                <a:spcAft>
                  <a:spcPct val="0"/>
                </a:spcAft>
                <a:buFontTx/>
                <a:buChar char="•"/>
              </a:pPr>
              <a:endParaRPr lang="de-DE" altLang="de-DE" sz="2000" b="1" dirty="0">
                <a:solidFill>
                  <a:srgbClr val="000000"/>
                </a:solidFill>
                <a:latin typeface="Arial" charset="0"/>
              </a:endParaRPr>
            </a:p>
          </p:txBody>
        </p:sp>
      </p:grpSp>
      <p:sp>
        <p:nvSpPr>
          <p:cNvPr id="7"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1430905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52D5C-E0E1-4CA3-8BF6-A88EAF95CE23}" type="slidenum">
              <a:rPr kumimoji="0" lang="de-DE"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ext Box 4"/>
          <p:cNvSpPr txBox="1">
            <a:spLocks noChangeArrowheads="1"/>
          </p:cNvSpPr>
          <p:nvPr/>
        </p:nvSpPr>
        <p:spPr bwMode="auto">
          <a:xfrm>
            <a:off x="755576" y="764704"/>
            <a:ext cx="3972562" cy="421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70C0"/>
                </a:solidFill>
                <a:effectLst/>
                <a:uLnTx/>
                <a:uFillTx/>
                <a:latin typeface="Arial" charset="0"/>
                <a:ea typeface="+mn-ea"/>
                <a:cs typeface="+mn-cs"/>
              </a:rPr>
              <a:t>Erste Hilfe bei Unfällen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400" b="1" i="0" u="none" strike="noStrike" kern="1200" cap="none" spc="0" normalizeH="0" baseline="0" noProof="0" dirty="0">
                <a:ln>
                  <a:noFill/>
                </a:ln>
                <a:solidFill>
                  <a:srgbClr val="0070C0"/>
                </a:solidFill>
                <a:effectLst/>
                <a:uLnTx/>
                <a:uFillTx/>
                <a:latin typeface="Arial" charset="0"/>
                <a:ea typeface="+mn-ea"/>
                <a:cs typeface="+mn-cs"/>
              </a:rPr>
              <a:t>m</a:t>
            </a:r>
            <a:r>
              <a:rPr kumimoji="0" lang="de-DE" altLang="de-DE" sz="2400" b="1" i="0" u="none" strike="noStrike" kern="1200" cap="none" spc="0" normalizeH="0" baseline="0" noProof="0" dirty="0" smtClean="0">
                <a:ln>
                  <a:noFill/>
                </a:ln>
                <a:solidFill>
                  <a:srgbClr val="0070C0"/>
                </a:solidFill>
                <a:effectLst/>
                <a:uLnTx/>
                <a:uFillTx/>
                <a:latin typeface="Arial" charset="0"/>
                <a:ea typeface="+mn-ea"/>
                <a:cs typeface="+mn-cs"/>
              </a:rPr>
              <a:t>it Personenschäden</a:t>
            </a:r>
            <a:endParaRPr kumimoji="0" lang="de-DE" altLang="de-DE" sz="2400" b="1" i="0" u="none" strike="noStrike" kern="1200" cap="none" spc="0" normalizeH="0" baseline="0" noProof="0" dirty="0">
              <a:ln>
                <a:noFill/>
              </a:ln>
              <a:solidFill>
                <a:srgbClr val="0070C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2000" b="0" i="0" u="none" strike="noStrike" kern="1200" cap="none" spc="0" normalizeH="0" baseline="0" noProof="0" dirty="0">
                <a:ln>
                  <a:noFill/>
                </a:ln>
                <a:solidFill>
                  <a:srgbClr val="000000"/>
                </a:solidFill>
                <a:effectLst/>
                <a:uLnTx/>
                <a:uFillTx/>
                <a:latin typeface="Arial" charset="0"/>
                <a:ea typeface="+mn-ea"/>
                <a:cs typeface="+mn-cs"/>
              </a:rPr>
              <a:t> </a:t>
            </a:r>
            <a:endParaRPr kumimoji="0" lang="de-DE" altLang="de-DE" sz="20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tabLst/>
              <a:defRPr/>
            </a:pPr>
            <a:r>
              <a:rPr lang="de-DE" altLang="de-DE" sz="2000" b="1" dirty="0">
                <a:solidFill>
                  <a:srgbClr val="0070C0"/>
                </a:solidFill>
                <a:latin typeface="Arial" charset="0"/>
              </a:rPr>
              <a:t>S</a:t>
            </a:r>
            <a:r>
              <a:rPr kumimoji="0" lang="de-DE" altLang="de-DE" sz="2000" b="1" i="0" u="none" strike="noStrike" kern="1200" cap="none" spc="0" normalizeH="0" baseline="0" noProof="0" dirty="0" err="1" smtClean="0">
                <a:ln>
                  <a:noFill/>
                </a:ln>
                <a:solidFill>
                  <a:srgbClr val="0070C0"/>
                </a:solidFill>
                <a:effectLst/>
                <a:uLnTx/>
                <a:uFillTx/>
                <a:latin typeface="Arial" charset="0"/>
                <a:ea typeface="+mn-ea"/>
                <a:cs typeface="+mn-cs"/>
              </a:rPr>
              <a:t>chwer</a:t>
            </a:r>
            <a:r>
              <a:rPr kumimoji="0" lang="de-DE" altLang="de-DE" sz="2000" b="1" i="0" u="none" strike="noStrike" kern="1200" cap="none" spc="0" normalizeH="0" baseline="0" noProof="0" dirty="0" smtClean="0">
                <a:ln>
                  <a:noFill/>
                </a:ln>
                <a:solidFill>
                  <a:srgbClr val="0070C0"/>
                </a:solidFill>
                <a:effectLst/>
                <a:uLnTx/>
                <a:uFillTx/>
                <a:latin typeface="Arial" charset="0"/>
                <a:ea typeface="+mn-ea"/>
                <a:cs typeface="+mn-cs"/>
              </a:rPr>
              <a:t> </a:t>
            </a:r>
            <a:r>
              <a:rPr kumimoji="0" lang="de-DE" altLang="de-DE" sz="2000" b="1" i="0" u="none" strike="noStrike" kern="1200" cap="none" spc="0" normalizeH="0" baseline="0" noProof="0" dirty="0">
                <a:ln>
                  <a:noFill/>
                </a:ln>
                <a:solidFill>
                  <a:srgbClr val="0070C0"/>
                </a:solidFill>
                <a:effectLst/>
                <a:uLnTx/>
                <a:uFillTx/>
                <a:latin typeface="Arial" charset="0"/>
                <a:ea typeface="+mn-ea"/>
                <a:cs typeface="+mn-cs"/>
              </a:rPr>
              <a:t>oder </a:t>
            </a:r>
            <a:r>
              <a:rPr kumimoji="0" lang="de-DE" altLang="de-DE" sz="2000" b="1" i="0" u="none" strike="noStrike" kern="1200" cap="none" spc="0" normalizeH="0" baseline="0" noProof="0" dirty="0" err="1">
                <a:ln>
                  <a:noFill/>
                </a:ln>
                <a:solidFill>
                  <a:srgbClr val="0070C0"/>
                </a:solidFill>
                <a:effectLst/>
                <a:uLnTx/>
                <a:uFillTx/>
                <a:latin typeface="Arial" charset="0"/>
                <a:ea typeface="+mn-ea"/>
                <a:cs typeface="+mn-cs"/>
              </a:rPr>
              <a:t>schwerst</a:t>
            </a:r>
            <a:r>
              <a:rPr kumimoji="0" lang="de-DE" altLang="de-DE" sz="2000" b="1" i="0" u="none" strike="noStrike" kern="1200" cap="none" spc="0" normalizeH="0" baseline="0" noProof="0" dirty="0">
                <a:ln>
                  <a:noFill/>
                </a:ln>
                <a:solidFill>
                  <a:srgbClr val="0070C0"/>
                </a:solidFill>
                <a:effectLst/>
                <a:uLnTx/>
                <a:uFillTx/>
                <a:latin typeface="Arial" charset="0"/>
                <a:ea typeface="+mn-ea"/>
                <a:cs typeface="+mn-cs"/>
              </a:rPr>
              <a:t> verletzt</a:t>
            </a:r>
          </a:p>
          <a:p>
            <a:pPr marL="0" marR="0" lvl="0" indent="0" algn="l" defTabSz="914400" rtl="0" eaLnBrk="1" fontAlgn="base" latinLnBrk="0" hangingPunct="1">
              <a:lnSpc>
                <a:spcPct val="100000"/>
              </a:lnSpc>
              <a:spcBef>
                <a:spcPct val="0"/>
              </a:spcBef>
              <a:spcAft>
                <a:spcPct val="0"/>
              </a:spcAft>
              <a:buClrTx/>
              <a:buSzTx/>
              <a:buFontTx/>
              <a:buChar char="•"/>
              <a:tabLst/>
              <a:defRPr/>
            </a:pPr>
            <a:endParaRPr kumimoji="0" lang="de-DE" altLang="de-DE" sz="1200" b="0"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de-DE" altLang="de-DE" sz="1600" b="0" i="0" u="none" strike="noStrike" kern="1200" cap="none" spc="0" normalizeH="0" baseline="0" noProof="0" dirty="0">
                <a:ln>
                  <a:noFill/>
                </a:ln>
                <a:solidFill>
                  <a:srgbClr val="000000"/>
                </a:solidFill>
                <a:effectLst/>
                <a:uLnTx/>
                <a:uFillTx/>
                <a:latin typeface="Arial" charset="0"/>
                <a:ea typeface="+mn-ea"/>
                <a:cs typeface="+mn-cs"/>
              </a:rPr>
              <a:t> Knochenbrüche</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de-DE" altLang="de-DE" sz="1600" b="0" i="0" u="none" strike="noStrike" kern="1200" cap="none" spc="0" normalizeH="0" baseline="0" noProof="0" dirty="0">
                <a:ln>
                  <a:noFill/>
                </a:ln>
                <a:solidFill>
                  <a:srgbClr val="000000"/>
                </a:solidFill>
                <a:effectLst/>
                <a:uLnTx/>
                <a:uFillTx/>
                <a:latin typeface="Arial" charset="0"/>
                <a:ea typeface="+mn-ea"/>
                <a:cs typeface="+mn-cs"/>
              </a:rPr>
              <a:t> schwere Verbrennungen</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de-DE" altLang="de-DE"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1600" b="0" i="0" u="none" strike="noStrike" kern="1200" cap="none" spc="0" normalizeH="0" baseline="0" noProof="0" dirty="0" smtClean="0">
                <a:ln>
                  <a:noFill/>
                </a:ln>
                <a:solidFill>
                  <a:srgbClr val="000000"/>
                </a:solidFill>
                <a:effectLst/>
                <a:uLnTx/>
                <a:uFillTx/>
                <a:latin typeface="Arial" charset="0"/>
                <a:ea typeface="+mn-ea"/>
                <a:cs typeface="+mn-cs"/>
              </a:rPr>
              <a:t>Schädelhirntrauma, </a:t>
            </a:r>
            <a:r>
              <a:rPr kumimoji="0" lang="de-DE" altLang="de-DE" sz="1600" b="0" i="0" u="none" strike="noStrike" kern="1200" cap="none" spc="0" normalizeH="0" baseline="0" noProof="0" dirty="0" err="1" smtClean="0">
                <a:ln>
                  <a:noFill/>
                </a:ln>
                <a:solidFill>
                  <a:srgbClr val="000000"/>
                </a:solidFill>
                <a:effectLst/>
                <a:uLnTx/>
                <a:uFillTx/>
                <a:latin typeface="Arial" charset="0"/>
                <a:ea typeface="+mn-ea"/>
                <a:cs typeface="+mn-cs"/>
              </a:rPr>
              <a:t>Thoraxtrauma</a:t>
            </a:r>
            <a:endParaRPr kumimoji="0" lang="de-DE" altLang="de-DE" sz="1600" b="0" i="0" u="none" strike="noStrike" kern="1200" cap="none" spc="0" normalizeH="0" baseline="0" noProof="0" dirty="0">
              <a:ln>
                <a:noFill/>
              </a:ln>
              <a:solidFill>
                <a:srgbClr val="000000"/>
              </a:solidFill>
              <a:effectLst/>
              <a:uLnTx/>
              <a:uFillTx/>
              <a:latin typeface="Arial" charset="0"/>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de-DE" altLang="de-DE" sz="1600" b="0" i="0" u="none" strike="noStrike" kern="1200" cap="none" spc="0" normalizeH="0" baseline="0" noProof="0" dirty="0">
                <a:ln>
                  <a:noFill/>
                </a:ln>
                <a:solidFill>
                  <a:srgbClr val="000000"/>
                </a:solidFill>
                <a:effectLst/>
                <a:uLnTx/>
                <a:uFillTx/>
                <a:latin typeface="Arial" charset="0"/>
                <a:ea typeface="+mn-ea"/>
                <a:cs typeface="+mn-cs"/>
              </a:rPr>
              <a:t> schwere innere bzw. äußere</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srgbClr val="000000"/>
                </a:solidFill>
                <a:effectLst/>
                <a:uLnTx/>
                <a:uFillTx/>
                <a:latin typeface="Arial" charset="0"/>
                <a:ea typeface="+mn-ea"/>
                <a:cs typeface="+mn-cs"/>
              </a:rPr>
              <a:t>  Blutungen</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de-DE" altLang="de-DE"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1600" b="0" i="0" u="none" strike="noStrike" kern="1200" cap="none" spc="0" normalizeH="0" baseline="0" noProof="0" dirty="0" smtClean="0">
                <a:ln>
                  <a:noFill/>
                </a:ln>
                <a:solidFill>
                  <a:srgbClr val="000000"/>
                </a:solidFill>
                <a:effectLst/>
                <a:uLnTx/>
                <a:uFillTx/>
                <a:latin typeface="Arial" charset="0"/>
                <a:ea typeface="+mn-ea"/>
                <a:cs typeface="+mn-cs"/>
              </a:rPr>
              <a:t>Herzinfarkt</a:t>
            </a:r>
          </a:p>
          <a:p>
            <a:pPr marL="457200" marR="0" lvl="1" indent="0" algn="l" defTabSz="914400" rtl="0" eaLnBrk="1" fontAlgn="base" latinLnBrk="0" hangingPunct="1">
              <a:lnSpc>
                <a:spcPct val="100000"/>
              </a:lnSpc>
              <a:spcBef>
                <a:spcPct val="0"/>
              </a:spcBef>
              <a:spcAft>
                <a:spcPct val="0"/>
              </a:spcAft>
              <a:buClrTx/>
              <a:buSzTx/>
              <a:buFontTx/>
              <a:buChar char="•"/>
              <a:tabLst/>
              <a:defRPr/>
            </a:pPr>
            <a:r>
              <a:rPr kumimoji="0" lang="de-DE" altLang="de-DE"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1600" b="0" i="0" u="none" strike="noStrike" kern="1200" cap="none" spc="0" normalizeH="0" baseline="0" noProof="0" dirty="0" smtClean="0">
                <a:ln>
                  <a:noFill/>
                </a:ln>
                <a:solidFill>
                  <a:srgbClr val="000000"/>
                </a:solidFill>
                <a:effectLst/>
                <a:uLnTx/>
                <a:uFillTx/>
                <a:latin typeface="Arial" charset="0"/>
                <a:ea typeface="+mn-ea"/>
                <a:cs typeface="+mn-cs"/>
              </a:rPr>
              <a:t>Unfälle mit Elektrizität</a:t>
            </a:r>
          </a:p>
          <a:p>
            <a:pPr marL="457200" marR="0" lvl="1" indent="0" algn="l" defTabSz="914400" rtl="0" eaLnBrk="1" fontAlgn="base" latinLnBrk="0" hangingPunct="1">
              <a:lnSpc>
                <a:spcPct val="100000"/>
              </a:lnSpc>
              <a:spcBef>
                <a:spcPct val="0"/>
              </a:spcBef>
              <a:spcAft>
                <a:spcPct val="0"/>
              </a:spcAft>
              <a:buClrTx/>
              <a:buSzTx/>
              <a:tabLst/>
              <a:defRPr/>
            </a:pPr>
            <a:endParaRPr kumimoji="0" lang="de-DE" altLang="de-DE" sz="16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444500" rtl="0" eaLnBrk="1" fontAlgn="base" latinLnBrk="0" hangingPunct="1">
              <a:lnSpc>
                <a:spcPct val="100000"/>
              </a:lnSpc>
              <a:spcBef>
                <a:spcPct val="0"/>
              </a:spcBef>
              <a:spcAft>
                <a:spcPct val="0"/>
              </a:spcAft>
              <a:buClrTx/>
              <a:buSzTx/>
              <a:buFontTx/>
              <a:buNone/>
              <a:tabLst/>
              <a:defRPr/>
            </a:pPr>
            <a:r>
              <a:rPr kumimoji="0" lang="de-DE" altLang="de-DE" sz="1600" b="0" i="0" u="none" strike="noStrike" kern="1200" cap="none" spc="0" normalizeH="0" baseline="0" noProof="0" dirty="0">
                <a:ln>
                  <a:noFill/>
                </a:ln>
                <a:solidFill>
                  <a:srgbClr val="000000"/>
                </a:solidFill>
                <a:effectLst/>
                <a:uLnTx/>
                <a:uFillTx/>
                <a:latin typeface="Arial" charset="0"/>
                <a:ea typeface="+mn-ea"/>
                <a:cs typeface="+mn-cs"/>
              </a:rPr>
              <a:t>	</a:t>
            </a:r>
            <a:r>
              <a:rPr kumimoji="0" lang="de-DE" altLang="de-DE" sz="2000" b="1" i="0" u="none" strike="noStrike" kern="1200" cap="none" spc="0" normalizeH="0" baseline="0" noProof="0" dirty="0" smtClean="0">
                <a:ln>
                  <a:noFill/>
                </a:ln>
                <a:solidFill>
                  <a:srgbClr val="0070C0"/>
                </a:solidFill>
                <a:effectLst/>
                <a:uLnTx/>
                <a:uFillTx/>
                <a:latin typeface="Arial" charset="0"/>
                <a:ea typeface="+mn-ea"/>
                <a:cs typeface="+mn-cs"/>
              </a:rPr>
              <a:t>Ersthelfer und </a:t>
            </a:r>
          </a:p>
          <a:p>
            <a:pPr marL="0" marR="0" lvl="0" indent="0" algn="l" defTabSz="444500" rtl="0" eaLnBrk="1" fontAlgn="base" latinLnBrk="0" hangingPunct="1">
              <a:lnSpc>
                <a:spcPct val="100000"/>
              </a:lnSpc>
              <a:spcBef>
                <a:spcPct val="0"/>
              </a:spcBef>
              <a:spcAft>
                <a:spcPct val="0"/>
              </a:spcAft>
              <a:buClrTx/>
              <a:buSzTx/>
              <a:buFontTx/>
              <a:buNone/>
              <a:tabLst/>
              <a:defRPr/>
            </a:pPr>
            <a:r>
              <a:rPr kumimoji="0" lang="de-DE" altLang="de-DE" sz="2000" b="1" i="0" u="none" strike="noStrike" kern="1200" cap="none" spc="0" normalizeH="0" baseline="0" noProof="0" dirty="0">
                <a:ln>
                  <a:noFill/>
                </a:ln>
                <a:solidFill>
                  <a:srgbClr val="0070C0"/>
                </a:solidFill>
                <a:effectLst/>
                <a:uLnTx/>
                <a:uFillTx/>
                <a:latin typeface="Arial" charset="0"/>
                <a:ea typeface="+mn-ea"/>
                <a:cs typeface="+mn-cs"/>
              </a:rPr>
              <a:t>	</a:t>
            </a:r>
            <a:r>
              <a:rPr kumimoji="0" lang="de-DE" altLang="de-DE" sz="2000" b="1" i="0" u="none" strike="noStrike" kern="1200" cap="none" spc="0" normalizeH="0" baseline="0" noProof="0" dirty="0" smtClean="0">
                <a:ln>
                  <a:noFill/>
                </a:ln>
                <a:solidFill>
                  <a:srgbClr val="0070C0"/>
                </a:solidFill>
                <a:effectLst/>
                <a:uLnTx/>
                <a:uFillTx/>
                <a:latin typeface="Arial" charset="0"/>
                <a:ea typeface="+mn-ea"/>
                <a:cs typeface="+mn-cs"/>
              </a:rPr>
              <a:t>Notarzt/Rettungswagen</a:t>
            </a:r>
            <a:endParaRPr kumimoji="0" lang="de-DE" altLang="de-DE" sz="2000" b="1" i="0" u="none" strike="noStrike" kern="1200" cap="none" spc="0" normalizeH="0" baseline="0" noProof="0" dirty="0">
              <a:ln>
                <a:noFill/>
              </a:ln>
              <a:solidFill>
                <a:srgbClr val="0070C0"/>
              </a:solidFill>
              <a:effectLst/>
              <a:uLnTx/>
              <a:uFillTx/>
              <a:latin typeface="Arial" charset="0"/>
              <a:ea typeface="+mn-ea"/>
              <a:cs typeface="+mn-cs"/>
            </a:endParaRPr>
          </a:p>
        </p:txBody>
      </p:sp>
      <p:sp>
        <p:nvSpPr>
          <p:cNvPr id="7" name="Pfeil nach rechts 6"/>
          <p:cNvSpPr/>
          <p:nvPr/>
        </p:nvSpPr>
        <p:spPr>
          <a:xfrm>
            <a:off x="899592" y="4365104"/>
            <a:ext cx="199407"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a:ea typeface="+mn-ea"/>
              <a:cs typeface="+mn-cs"/>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239" y="675042"/>
            <a:ext cx="4021999" cy="576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umsplatzhalter 1"/>
          <p:cNvSpPr>
            <a:spLocks noGrp="1"/>
          </p:cNvSpPr>
          <p:nvPr>
            <p:ph type="dt" sz="half" idx="10"/>
          </p:nvPr>
        </p:nvSpPr>
        <p:spPr>
          <a:xfrm>
            <a:off x="251520" y="6525344"/>
            <a:ext cx="100811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15.12.2017</a:t>
            </a:r>
            <a:endParaRPr kumimoji="0" lang="de-DE"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7021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28</a:t>
            </a:fld>
            <a:endParaRPr lang="de-DE" dirty="0"/>
          </a:p>
        </p:txBody>
      </p:sp>
      <p:grpSp>
        <p:nvGrpSpPr>
          <p:cNvPr id="4" name="Gruppieren 3"/>
          <p:cNvGrpSpPr/>
          <p:nvPr/>
        </p:nvGrpSpPr>
        <p:grpSpPr>
          <a:xfrm>
            <a:off x="827584" y="908720"/>
            <a:ext cx="8136904" cy="4431983"/>
            <a:chOff x="931223" y="876341"/>
            <a:chExt cx="8492177" cy="4431983"/>
          </a:xfrm>
        </p:grpSpPr>
        <p:sp>
          <p:nvSpPr>
            <p:cNvPr id="5" name="Text Box 4"/>
            <p:cNvSpPr txBox="1">
              <a:spLocks noChangeArrowheads="1"/>
            </p:cNvSpPr>
            <p:nvPr/>
          </p:nvSpPr>
          <p:spPr bwMode="auto">
            <a:xfrm>
              <a:off x="931223" y="876341"/>
              <a:ext cx="7105536"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Schwere oder schwerste Verletzungen</a:t>
              </a:r>
            </a:p>
            <a:p>
              <a:pPr fontAlgn="base">
                <a:spcBef>
                  <a:spcPct val="0"/>
                </a:spcBef>
                <a:spcAft>
                  <a:spcPct val="0"/>
                </a:spcAft>
              </a:pPr>
              <a:endParaRPr lang="de-DE" altLang="de-DE" sz="24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a:t>
              </a:r>
              <a:r>
                <a:rPr lang="de-DE" altLang="de-DE" sz="2000" b="1" dirty="0" smtClean="0">
                  <a:solidFill>
                    <a:srgbClr val="000000"/>
                  </a:solidFill>
                  <a:latin typeface="Arial" charset="0"/>
                </a:rPr>
                <a:t>Ruhe bewahren</a:t>
              </a:r>
            </a:p>
            <a:p>
              <a:pPr fontAlgn="base">
                <a:spcBef>
                  <a:spcPct val="0"/>
                </a:spcBef>
                <a:spcAft>
                  <a:spcPct val="0"/>
                </a:spcAft>
                <a:buFontTx/>
                <a:buChar char="•"/>
              </a:pPr>
              <a:endParaRPr lang="de-DE" altLang="de-DE" sz="12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Sicherungsmaßnahmen unter Selbstschutz</a:t>
              </a:r>
            </a:p>
            <a:p>
              <a:pPr fontAlgn="base">
                <a:spcBef>
                  <a:spcPct val="0"/>
                </a:spcBef>
                <a:spcAft>
                  <a:spcPct val="0"/>
                </a:spcAft>
              </a:pPr>
              <a:endParaRPr lang="de-DE" altLang="de-DE" sz="1200" b="1" dirty="0" smtClean="0">
                <a:solidFill>
                  <a:srgbClr val="000000"/>
                </a:solidFill>
                <a:latin typeface="Arial" charset="0"/>
              </a:endParaRPr>
            </a:p>
            <a:p>
              <a:pPr fontAlgn="base">
                <a:spcBef>
                  <a:spcPct val="0"/>
                </a:spcBef>
                <a:spcAft>
                  <a:spcPct val="0"/>
                </a:spcAft>
              </a:pPr>
              <a:endParaRPr lang="de-DE" altLang="de-DE" sz="1200" b="1" dirty="0">
                <a:solidFill>
                  <a:srgbClr val="000000"/>
                </a:solidFill>
                <a:latin typeface="Arial" charset="0"/>
              </a:endParaRPr>
            </a:p>
            <a:p>
              <a:pPr marL="539750" lvl="2" indent="-171450" defTabSz="444500" fontAlgn="base">
                <a:spcBef>
                  <a:spcPct val="0"/>
                </a:spcBef>
                <a:spcAft>
                  <a:spcPct val="0"/>
                </a:spcAft>
                <a:buFontTx/>
                <a:buChar char="•"/>
              </a:pPr>
              <a:r>
                <a:rPr lang="de-DE" altLang="de-DE" b="1" dirty="0" smtClean="0">
                  <a:solidFill>
                    <a:srgbClr val="000000"/>
                  </a:solidFill>
                  <a:latin typeface="Arial" charset="0"/>
                </a:rPr>
                <a:t>Unfallstelle absichern</a:t>
              </a:r>
            </a:p>
            <a:p>
              <a:pPr marL="539750" lvl="2" indent="-171450" defTabSz="444500" fontAlgn="base">
                <a:spcBef>
                  <a:spcPct val="0"/>
                </a:spcBef>
                <a:spcAft>
                  <a:spcPct val="0"/>
                </a:spcAft>
                <a:buFontTx/>
                <a:buChar char="•"/>
              </a:pPr>
              <a:r>
                <a:rPr lang="de-DE" altLang="de-DE" b="1" dirty="0" smtClean="0">
                  <a:solidFill>
                    <a:srgbClr val="000000"/>
                  </a:solidFill>
                  <a:latin typeface="Arial" charset="0"/>
                </a:rPr>
                <a:t>Eigene Sicherheit beachten</a:t>
              </a:r>
              <a:endParaRPr lang="de-DE" altLang="de-DE" dirty="0">
                <a:solidFill>
                  <a:srgbClr val="000000"/>
                </a:solidFill>
                <a:latin typeface="Arial" charset="0"/>
              </a:endParaRPr>
            </a:p>
            <a:p>
              <a:pPr marL="539750" lvl="2" indent="-171450" defTabSz="444500" fontAlgn="base">
                <a:spcBef>
                  <a:spcPct val="0"/>
                </a:spcBef>
                <a:spcAft>
                  <a:spcPct val="0"/>
                </a:spcAft>
                <a:buFontTx/>
                <a:buChar char="•"/>
              </a:pPr>
              <a:r>
                <a:rPr lang="de-DE" altLang="de-DE" b="1" dirty="0" smtClean="0">
                  <a:solidFill>
                    <a:srgbClr val="000000"/>
                  </a:solidFill>
                  <a:latin typeface="Arial" charset="0"/>
                </a:rPr>
                <a:t>Falls nötig Personen aus dem Gefahrenbereich bringen</a:t>
              </a:r>
              <a:endParaRPr lang="de-DE" altLang="de-DE" dirty="0">
                <a:solidFill>
                  <a:srgbClr val="000000"/>
                </a:solidFill>
                <a:latin typeface="Arial" charset="0"/>
              </a:endParaRPr>
            </a:p>
            <a:p>
              <a:pPr marL="539750" lvl="2" indent="-171450" defTabSz="444500" fontAlgn="base">
                <a:spcBef>
                  <a:spcPct val="0"/>
                </a:spcBef>
                <a:spcAft>
                  <a:spcPct val="0"/>
                </a:spcAft>
                <a:buFontTx/>
                <a:buChar char="•"/>
              </a:pPr>
              <a:r>
                <a:rPr lang="de-DE" altLang="de-DE" b="1" dirty="0" smtClean="0">
                  <a:solidFill>
                    <a:srgbClr val="000000"/>
                  </a:solidFill>
                  <a:latin typeface="Arial" charset="0"/>
                </a:rPr>
                <a:t>Hilfe herbeirufen</a:t>
              </a:r>
            </a:p>
            <a:p>
              <a:pPr marL="539750" lvl="2" indent="-171450" defTabSz="444500" fontAlgn="base">
                <a:spcBef>
                  <a:spcPct val="0"/>
                </a:spcBef>
                <a:spcAft>
                  <a:spcPct val="0"/>
                </a:spcAft>
                <a:buFontTx/>
                <a:buChar char="•"/>
              </a:pPr>
              <a:r>
                <a:rPr lang="de-DE" altLang="de-DE" b="1" dirty="0" smtClean="0">
                  <a:solidFill>
                    <a:srgbClr val="000000"/>
                  </a:solidFill>
                  <a:latin typeface="Arial" charset="0"/>
                </a:rPr>
                <a:t>Verletzte möglichst nicht alleine lassen</a:t>
              </a:r>
            </a:p>
            <a:p>
              <a:pPr marL="539750" lvl="2" indent="-171450" defTabSz="444500" fontAlgn="base">
                <a:spcBef>
                  <a:spcPct val="0"/>
                </a:spcBef>
                <a:spcAft>
                  <a:spcPct val="0"/>
                </a:spcAft>
                <a:buFontTx/>
                <a:buChar char="•"/>
              </a:pPr>
              <a:r>
                <a:rPr lang="de-DE" altLang="de-DE" b="1" dirty="0" smtClean="0">
                  <a:solidFill>
                    <a:srgbClr val="000000"/>
                  </a:solidFill>
                  <a:latin typeface="Arial" charset="0"/>
                </a:rPr>
                <a:t>Rettungsdienst einweisen</a:t>
              </a:r>
            </a:p>
            <a:p>
              <a:pPr marL="539750" lvl="2" indent="-171450" defTabSz="444500" fontAlgn="base">
                <a:spcBef>
                  <a:spcPct val="0"/>
                </a:spcBef>
                <a:spcAft>
                  <a:spcPct val="0"/>
                </a:spcAft>
                <a:buFontTx/>
                <a:buChar char="•"/>
              </a:pPr>
              <a:r>
                <a:rPr lang="de-DE" altLang="de-DE" b="1" dirty="0" smtClean="0">
                  <a:solidFill>
                    <a:srgbClr val="000000"/>
                  </a:solidFill>
                  <a:latin typeface="Arial" charset="0"/>
                </a:rPr>
                <a:t>Schaulustige entfernen / fern halten</a:t>
              </a:r>
              <a:endParaRPr lang="de-DE" altLang="de-DE" dirty="0">
                <a:solidFill>
                  <a:srgbClr val="000000"/>
                </a:solidFill>
                <a:latin typeface="Arial" charset="0"/>
              </a:endParaRPr>
            </a:p>
            <a:p>
              <a:pPr lvl="2" fontAlgn="base">
                <a:spcBef>
                  <a:spcPct val="0"/>
                </a:spcBef>
                <a:spcAft>
                  <a:spcPct val="0"/>
                </a:spcAft>
              </a:pPr>
              <a:r>
                <a:rPr lang="de-DE" altLang="de-DE" sz="1600" dirty="0">
                  <a:solidFill>
                    <a:srgbClr val="000000"/>
                  </a:solidFill>
                  <a:latin typeface="Arial" charset="0"/>
                </a:rPr>
                <a:t> </a:t>
              </a:r>
            </a:p>
            <a:p>
              <a:pPr fontAlgn="base">
                <a:spcBef>
                  <a:spcPct val="0"/>
                </a:spcBef>
                <a:spcAft>
                  <a:spcPct val="0"/>
                </a:spcAft>
                <a:buFontTx/>
                <a:buChar char="•"/>
              </a:pPr>
              <a:endParaRPr lang="de-DE" altLang="de-DE" sz="1600" b="1" dirty="0">
                <a:solidFill>
                  <a:srgbClr val="000000"/>
                </a:solidFill>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275" y="10080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1771730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29</a:t>
            </a:fld>
            <a:endParaRPr lang="de-DE" dirty="0"/>
          </a:p>
        </p:txBody>
      </p:sp>
      <p:grpSp>
        <p:nvGrpSpPr>
          <p:cNvPr id="4" name="Gruppieren 3"/>
          <p:cNvGrpSpPr/>
          <p:nvPr/>
        </p:nvGrpSpPr>
        <p:grpSpPr>
          <a:xfrm>
            <a:off x="827584" y="908720"/>
            <a:ext cx="8136904" cy="4616648"/>
            <a:chOff x="931223" y="876341"/>
            <a:chExt cx="8492177" cy="4616648"/>
          </a:xfrm>
        </p:grpSpPr>
        <p:sp>
          <p:nvSpPr>
            <p:cNvPr id="5" name="Text Box 4"/>
            <p:cNvSpPr txBox="1">
              <a:spLocks noChangeArrowheads="1"/>
            </p:cNvSpPr>
            <p:nvPr/>
          </p:nvSpPr>
          <p:spPr bwMode="auto">
            <a:xfrm>
              <a:off x="931223" y="876341"/>
              <a:ext cx="6589385" cy="4616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Schwere oder schwerste Verletzungen</a:t>
              </a:r>
            </a:p>
            <a:p>
              <a:pPr fontAlgn="base">
                <a:spcBef>
                  <a:spcPct val="0"/>
                </a:spcBef>
                <a:spcAft>
                  <a:spcPct val="0"/>
                </a:spcAft>
              </a:pPr>
              <a:endParaRPr lang="de-DE" altLang="de-DE" sz="2400" b="1" dirty="0">
                <a:solidFill>
                  <a:srgbClr val="000000"/>
                </a:solidFill>
                <a:latin typeface="Arial" charset="0"/>
              </a:endParaRPr>
            </a:p>
            <a:p>
              <a:pPr fontAlgn="base">
                <a:spcBef>
                  <a:spcPct val="0"/>
                </a:spcBef>
                <a:spcAft>
                  <a:spcPct val="0"/>
                </a:spcAft>
                <a:buFontTx/>
                <a:buChar char="•"/>
              </a:pPr>
              <a:r>
                <a:rPr lang="de-DE" altLang="de-DE" sz="2000" b="1" dirty="0" smtClean="0">
                  <a:solidFill>
                    <a:srgbClr val="000000"/>
                  </a:solidFill>
                  <a:latin typeface="Arial" charset="0"/>
                </a:rPr>
                <a:t> </a:t>
              </a:r>
              <a:r>
                <a:rPr lang="de-DE" altLang="de-DE" sz="2000" b="1" dirty="0">
                  <a:solidFill>
                    <a:srgbClr val="000000"/>
                  </a:solidFill>
                  <a:latin typeface="Arial" charset="0"/>
                </a:rPr>
                <a:t>Notruf </a:t>
              </a:r>
              <a:r>
                <a:rPr lang="de-DE" altLang="de-DE" sz="2000" b="1" dirty="0">
                  <a:solidFill>
                    <a:srgbClr val="FF0000"/>
                  </a:solidFill>
                  <a:latin typeface="Arial" charset="0"/>
                </a:rPr>
                <a:t>112</a:t>
              </a:r>
            </a:p>
            <a:p>
              <a:pPr fontAlgn="base">
                <a:spcBef>
                  <a:spcPct val="0"/>
                </a:spcBef>
                <a:spcAft>
                  <a:spcPct val="0"/>
                </a:spcAft>
              </a:pPr>
              <a:endParaRPr lang="de-DE" altLang="de-DE" sz="1200" b="1" dirty="0">
                <a:solidFill>
                  <a:srgbClr val="FF0000"/>
                </a:solidFill>
                <a:latin typeface="Arial" charset="0"/>
              </a:endParaRPr>
            </a:p>
            <a:p>
              <a:pPr marL="444500" fontAlgn="base">
                <a:spcBef>
                  <a:spcPct val="0"/>
                </a:spcBef>
                <a:spcAft>
                  <a:spcPct val="0"/>
                </a:spcAft>
              </a:pPr>
              <a:r>
                <a:rPr lang="de-DE" altLang="de-DE" b="1" dirty="0" smtClean="0">
                  <a:solidFill>
                    <a:srgbClr val="000000"/>
                  </a:solidFill>
                  <a:latin typeface="Arial" charset="0"/>
                </a:rPr>
                <a:t>Die </a:t>
              </a:r>
              <a:r>
                <a:rPr lang="de-DE" altLang="de-DE" b="1" dirty="0">
                  <a:solidFill>
                    <a:srgbClr val="000000"/>
                  </a:solidFill>
                  <a:latin typeface="Arial" charset="0"/>
                </a:rPr>
                <a:t>6 </a:t>
              </a:r>
              <a:r>
                <a:rPr lang="de-DE" altLang="de-DE" b="1" dirty="0" err="1">
                  <a:solidFill>
                    <a:srgbClr val="000000"/>
                  </a:solidFill>
                  <a:latin typeface="Arial" charset="0"/>
                </a:rPr>
                <a:t>W‘s</a:t>
              </a:r>
              <a:endParaRPr lang="de-DE" altLang="de-DE" b="1" dirty="0">
                <a:solidFill>
                  <a:srgbClr val="000000"/>
                </a:solidFill>
                <a:latin typeface="Arial" charset="0"/>
              </a:endParaRPr>
            </a:p>
            <a:p>
              <a:pPr marL="444500" lvl="2" fontAlgn="base">
                <a:spcBef>
                  <a:spcPct val="0"/>
                </a:spcBef>
                <a:spcAft>
                  <a:spcPct val="0"/>
                </a:spcAft>
                <a:buFontTx/>
                <a:buChar char="•"/>
              </a:pPr>
              <a:r>
                <a:rPr lang="de-DE" altLang="de-DE" dirty="0">
                  <a:solidFill>
                    <a:srgbClr val="000000"/>
                  </a:solidFill>
                  <a:latin typeface="Arial" charset="0"/>
                </a:rPr>
                <a:t> </a:t>
              </a:r>
              <a:r>
                <a:rPr lang="de-DE" altLang="de-DE" b="1" dirty="0">
                  <a:solidFill>
                    <a:srgbClr val="FF0000"/>
                  </a:solidFill>
                  <a:latin typeface="Arial" charset="0"/>
                </a:rPr>
                <a:t>Wer</a:t>
              </a:r>
              <a:r>
                <a:rPr lang="de-DE" altLang="de-DE" dirty="0">
                  <a:solidFill>
                    <a:srgbClr val="000000"/>
                  </a:solidFill>
                  <a:latin typeface="Arial" charset="0"/>
                </a:rPr>
                <a:t> meldet den Unfall?</a:t>
              </a:r>
            </a:p>
            <a:p>
              <a:pPr marL="444500" lvl="2" fontAlgn="base">
                <a:spcBef>
                  <a:spcPct val="0"/>
                </a:spcBef>
                <a:spcAft>
                  <a:spcPct val="0"/>
                </a:spcAft>
                <a:buFontTx/>
                <a:buChar char="•"/>
              </a:pPr>
              <a:r>
                <a:rPr lang="de-DE" altLang="de-DE" dirty="0">
                  <a:solidFill>
                    <a:srgbClr val="000000"/>
                  </a:solidFill>
                  <a:latin typeface="Arial" charset="0"/>
                </a:rPr>
                <a:t> </a:t>
              </a:r>
              <a:r>
                <a:rPr lang="de-DE" altLang="de-DE" b="1" dirty="0">
                  <a:solidFill>
                    <a:srgbClr val="FF0000"/>
                  </a:solidFill>
                  <a:latin typeface="Arial" charset="0"/>
                </a:rPr>
                <a:t>Wo</a:t>
              </a:r>
              <a:r>
                <a:rPr lang="de-DE" altLang="de-DE" dirty="0">
                  <a:solidFill>
                    <a:srgbClr val="000000"/>
                  </a:solidFill>
                  <a:latin typeface="Arial" charset="0"/>
                </a:rPr>
                <a:t> ist der Unfall passiert?</a:t>
              </a:r>
            </a:p>
            <a:p>
              <a:pPr marL="444500" lvl="2" fontAlgn="base">
                <a:spcBef>
                  <a:spcPct val="0"/>
                </a:spcBef>
                <a:spcAft>
                  <a:spcPct val="0"/>
                </a:spcAft>
                <a:buFontTx/>
                <a:buChar char="•"/>
              </a:pPr>
              <a:r>
                <a:rPr lang="de-DE" altLang="de-DE" dirty="0">
                  <a:solidFill>
                    <a:srgbClr val="000000"/>
                  </a:solidFill>
                  <a:latin typeface="Arial" charset="0"/>
                </a:rPr>
                <a:t> </a:t>
              </a:r>
              <a:r>
                <a:rPr lang="de-DE" altLang="de-DE" b="1" dirty="0">
                  <a:solidFill>
                    <a:srgbClr val="FF0000"/>
                  </a:solidFill>
                  <a:latin typeface="Arial" charset="0"/>
                </a:rPr>
                <a:t>Was</a:t>
              </a:r>
              <a:r>
                <a:rPr lang="de-DE" altLang="de-DE" dirty="0">
                  <a:solidFill>
                    <a:srgbClr val="000000"/>
                  </a:solidFill>
                  <a:latin typeface="Arial" charset="0"/>
                </a:rPr>
                <a:t> ist passiert?</a:t>
              </a:r>
            </a:p>
            <a:p>
              <a:pPr marL="444500" lvl="2" fontAlgn="base">
                <a:spcBef>
                  <a:spcPct val="0"/>
                </a:spcBef>
                <a:spcAft>
                  <a:spcPct val="0"/>
                </a:spcAft>
                <a:buFontTx/>
                <a:buChar char="•"/>
              </a:pPr>
              <a:r>
                <a:rPr lang="de-DE" altLang="de-DE" dirty="0">
                  <a:solidFill>
                    <a:srgbClr val="000000"/>
                  </a:solidFill>
                  <a:latin typeface="Arial" charset="0"/>
                </a:rPr>
                <a:t> </a:t>
              </a:r>
              <a:r>
                <a:rPr lang="de-DE" altLang="de-DE" b="1" dirty="0">
                  <a:solidFill>
                    <a:srgbClr val="FF0000"/>
                  </a:solidFill>
                  <a:latin typeface="Arial" charset="0"/>
                </a:rPr>
                <a:t>Wie</a:t>
              </a:r>
              <a:r>
                <a:rPr lang="de-DE" altLang="de-DE" dirty="0">
                  <a:solidFill>
                    <a:srgbClr val="000000"/>
                  </a:solidFill>
                  <a:latin typeface="Arial" charset="0"/>
                </a:rPr>
                <a:t> viele Verletzte gab es?</a:t>
              </a:r>
            </a:p>
            <a:p>
              <a:pPr marL="444500" lvl="2" fontAlgn="base">
                <a:spcBef>
                  <a:spcPct val="0"/>
                </a:spcBef>
                <a:spcAft>
                  <a:spcPct val="0"/>
                </a:spcAft>
                <a:buFontTx/>
                <a:buChar char="•"/>
              </a:pPr>
              <a:r>
                <a:rPr lang="de-DE" altLang="de-DE" dirty="0">
                  <a:solidFill>
                    <a:srgbClr val="000000"/>
                  </a:solidFill>
                  <a:latin typeface="Arial" charset="0"/>
                </a:rPr>
                <a:t> </a:t>
              </a:r>
              <a:r>
                <a:rPr lang="de-DE" altLang="de-DE" b="1" dirty="0">
                  <a:solidFill>
                    <a:srgbClr val="FF0000"/>
                  </a:solidFill>
                  <a:latin typeface="Arial" charset="0"/>
                </a:rPr>
                <a:t>Welche</a:t>
              </a:r>
              <a:r>
                <a:rPr lang="de-DE" altLang="de-DE" dirty="0">
                  <a:solidFill>
                    <a:srgbClr val="000000"/>
                  </a:solidFill>
                  <a:latin typeface="Arial" charset="0"/>
                </a:rPr>
                <a:t> Verletzungen liegen in welchem Ausmaß vor?</a:t>
              </a:r>
            </a:p>
            <a:p>
              <a:pPr marL="444500" lvl="2" fontAlgn="base">
                <a:spcBef>
                  <a:spcPct val="0"/>
                </a:spcBef>
                <a:spcAft>
                  <a:spcPct val="0"/>
                </a:spcAft>
                <a:buFontTx/>
                <a:buChar char="•"/>
              </a:pPr>
              <a:r>
                <a:rPr lang="de-DE" altLang="de-DE" dirty="0">
                  <a:solidFill>
                    <a:srgbClr val="000000"/>
                  </a:solidFill>
                  <a:latin typeface="Arial" charset="0"/>
                </a:rPr>
                <a:t> </a:t>
              </a:r>
              <a:r>
                <a:rPr lang="de-DE" altLang="de-DE" b="1" dirty="0">
                  <a:solidFill>
                    <a:srgbClr val="FF0000"/>
                  </a:solidFill>
                  <a:latin typeface="Arial" charset="0"/>
                </a:rPr>
                <a:t>Warten</a:t>
              </a:r>
              <a:r>
                <a:rPr lang="de-DE" altLang="de-DE" dirty="0">
                  <a:solidFill>
                    <a:srgbClr val="000000"/>
                  </a:solidFill>
                  <a:latin typeface="Arial" charset="0"/>
                </a:rPr>
                <a:t> auf Rückfragen.</a:t>
              </a:r>
            </a:p>
            <a:p>
              <a:pPr lvl="2" fontAlgn="base">
                <a:spcBef>
                  <a:spcPct val="0"/>
                </a:spcBef>
                <a:spcAft>
                  <a:spcPct val="0"/>
                </a:spcAft>
              </a:pPr>
              <a:r>
                <a:rPr lang="de-DE" altLang="de-DE" sz="1600" dirty="0">
                  <a:solidFill>
                    <a:srgbClr val="000000"/>
                  </a:solidFill>
                  <a:latin typeface="Arial" charset="0"/>
                </a:rPr>
                <a:t> </a:t>
              </a:r>
            </a:p>
            <a:p>
              <a:pPr fontAlgn="base">
                <a:spcBef>
                  <a:spcPct val="0"/>
                </a:spcBef>
                <a:spcAft>
                  <a:spcPct val="0"/>
                </a:spcAft>
                <a:buFontTx/>
                <a:buChar char="•"/>
              </a:pPr>
              <a:r>
                <a:rPr lang="de-DE" altLang="de-DE" sz="2000" dirty="0">
                  <a:solidFill>
                    <a:srgbClr val="000000"/>
                  </a:solidFill>
                  <a:latin typeface="Arial" charset="0"/>
                </a:rPr>
                <a:t> </a:t>
              </a:r>
              <a:r>
                <a:rPr lang="de-DE" altLang="de-DE" sz="2000" b="1" dirty="0">
                  <a:solidFill>
                    <a:srgbClr val="000000"/>
                  </a:solidFill>
                  <a:latin typeface="Arial" charset="0"/>
                </a:rPr>
                <a:t>Erste Hilfe Maßnahmen bis die alarmierten</a:t>
              </a:r>
            </a:p>
            <a:p>
              <a:pPr fontAlgn="base">
                <a:spcBef>
                  <a:spcPct val="0"/>
                </a:spcBef>
                <a:spcAft>
                  <a:spcPct val="0"/>
                </a:spcAft>
              </a:pPr>
              <a:r>
                <a:rPr lang="de-DE" altLang="de-DE" sz="2000" b="1" dirty="0">
                  <a:solidFill>
                    <a:srgbClr val="000000"/>
                  </a:solidFill>
                  <a:latin typeface="Arial" charset="0"/>
                </a:rPr>
                <a:t>  Rettungskräfte eintreffen</a:t>
              </a:r>
            </a:p>
            <a:p>
              <a:pPr fontAlgn="base">
                <a:spcBef>
                  <a:spcPct val="0"/>
                </a:spcBef>
                <a:spcAft>
                  <a:spcPct val="0"/>
                </a:spcAft>
              </a:pPr>
              <a:endParaRPr lang="de-DE" altLang="de-DE" sz="1200" b="1" dirty="0">
                <a:solidFill>
                  <a:srgbClr val="000000"/>
                </a:solidFill>
                <a:latin typeface="Arial" charset="0"/>
              </a:endParaRPr>
            </a:p>
            <a:p>
              <a:pPr fontAlgn="base">
                <a:spcBef>
                  <a:spcPct val="0"/>
                </a:spcBef>
                <a:spcAft>
                  <a:spcPct val="0"/>
                </a:spcAft>
                <a:buFontTx/>
                <a:buChar char="•"/>
              </a:pPr>
              <a:r>
                <a:rPr lang="de-DE" altLang="de-DE" sz="2000" b="1" dirty="0">
                  <a:solidFill>
                    <a:srgbClr val="000000"/>
                  </a:solidFill>
                  <a:latin typeface="Arial" charset="0"/>
                </a:rPr>
                <a:t> Ersthelfer benachrichtigen</a:t>
              </a:r>
              <a:endParaRPr lang="de-DE" altLang="de-DE" sz="1600" b="1" dirty="0">
                <a:solidFill>
                  <a:srgbClr val="000000"/>
                </a:solidFill>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275" y="10080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2508006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3</a:t>
            </a:fld>
            <a:endParaRPr lang="de-DE" dirty="0"/>
          </a:p>
        </p:txBody>
      </p:sp>
      <p:sp>
        <p:nvSpPr>
          <p:cNvPr id="4" name="Text Box 4"/>
          <p:cNvSpPr txBox="1">
            <a:spLocks noChangeArrowheads="1"/>
          </p:cNvSpPr>
          <p:nvPr/>
        </p:nvSpPr>
        <p:spPr bwMode="auto">
          <a:xfrm>
            <a:off x="1115616" y="1196752"/>
            <a:ext cx="4900701"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Übersicht</a:t>
            </a:r>
          </a:p>
          <a:p>
            <a:pPr fontAlgn="base">
              <a:spcBef>
                <a:spcPct val="0"/>
              </a:spcBef>
              <a:spcAft>
                <a:spcPct val="0"/>
              </a:spcAft>
            </a:pPr>
            <a:r>
              <a:rPr lang="de-DE" altLang="de-DE" sz="2400" dirty="0">
                <a:solidFill>
                  <a:srgbClr val="000000"/>
                </a:solidFill>
                <a:latin typeface="Arial" charset="0"/>
              </a:rPr>
              <a:t> </a:t>
            </a:r>
          </a:p>
          <a:p>
            <a:pPr fontAlgn="base">
              <a:spcBef>
                <a:spcPct val="0"/>
              </a:spcBef>
              <a:spcAft>
                <a:spcPct val="0"/>
              </a:spcAft>
              <a:buFontTx/>
              <a:buChar char="•"/>
            </a:pPr>
            <a:r>
              <a:rPr lang="de-DE" altLang="de-DE" sz="2000" dirty="0">
                <a:solidFill>
                  <a:srgbClr val="000000"/>
                </a:solidFill>
                <a:latin typeface="Arial" charset="0"/>
              </a:rPr>
              <a:t> </a:t>
            </a:r>
            <a:r>
              <a:rPr lang="de-DE" altLang="de-DE" sz="2000" b="1" dirty="0">
                <a:solidFill>
                  <a:srgbClr val="000000"/>
                </a:solidFill>
                <a:latin typeface="Arial" charset="0"/>
              </a:rPr>
              <a:t>Arbeitsschutz</a:t>
            </a:r>
          </a:p>
          <a:p>
            <a:pPr fontAlgn="base">
              <a:spcBef>
                <a:spcPct val="0"/>
              </a:spcBef>
              <a:spcAft>
                <a:spcPct val="0"/>
              </a:spcAft>
            </a:pPr>
            <a:endParaRPr lang="de-DE" altLang="de-DE" sz="1200" dirty="0">
              <a:solidFill>
                <a:srgbClr val="000000"/>
              </a:solidFill>
              <a:latin typeface="Arial" charset="0"/>
            </a:endParaRPr>
          </a:p>
          <a:p>
            <a:pPr fontAlgn="base">
              <a:spcBef>
                <a:spcPct val="0"/>
              </a:spcBef>
              <a:spcAft>
                <a:spcPct val="0"/>
              </a:spcAft>
              <a:buFontTx/>
              <a:buChar char="•"/>
            </a:pPr>
            <a:r>
              <a:rPr lang="de-DE" altLang="de-DE" sz="2000" dirty="0">
                <a:solidFill>
                  <a:srgbClr val="000000"/>
                </a:solidFill>
                <a:latin typeface="Arial" charset="0"/>
              </a:rPr>
              <a:t> </a:t>
            </a:r>
            <a:r>
              <a:rPr lang="de-DE" altLang="de-DE" sz="2000" b="1" dirty="0">
                <a:solidFill>
                  <a:srgbClr val="000000"/>
                </a:solidFill>
                <a:latin typeface="Arial" charset="0"/>
              </a:rPr>
              <a:t>Arbeitsplätze</a:t>
            </a:r>
          </a:p>
          <a:p>
            <a:pPr lvl="1" fontAlgn="base">
              <a:spcBef>
                <a:spcPct val="0"/>
              </a:spcBef>
              <a:spcAft>
                <a:spcPct val="0"/>
              </a:spcAft>
              <a:buFontTx/>
              <a:buChar char="•"/>
            </a:pPr>
            <a:r>
              <a:rPr lang="de-DE" altLang="de-DE" sz="1600" dirty="0">
                <a:solidFill>
                  <a:srgbClr val="000000"/>
                </a:solidFill>
                <a:latin typeface="Arial" charset="0"/>
              </a:rPr>
              <a:t> Büro</a:t>
            </a:r>
          </a:p>
          <a:p>
            <a:pPr lvl="1" fontAlgn="base">
              <a:spcBef>
                <a:spcPct val="0"/>
              </a:spcBef>
              <a:spcAft>
                <a:spcPct val="0"/>
              </a:spcAft>
              <a:buFontTx/>
              <a:buChar char="•"/>
            </a:pPr>
            <a:r>
              <a:rPr lang="de-DE" altLang="de-DE" sz="1600" dirty="0">
                <a:solidFill>
                  <a:srgbClr val="000000"/>
                </a:solidFill>
                <a:latin typeface="Arial" charset="0"/>
              </a:rPr>
              <a:t> Labor/Werkstatt</a:t>
            </a:r>
          </a:p>
          <a:p>
            <a:pPr lvl="1"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buFontTx/>
              <a:buChar char="•"/>
            </a:pPr>
            <a:r>
              <a:rPr lang="de-DE" altLang="de-DE" sz="2000" dirty="0">
                <a:solidFill>
                  <a:srgbClr val="000000"/>
                </a:solidFill>
                <a:latin typeface="Arial" charset="0"/>
              </a:rPr>
              <a:t> </a:t>
            </a:r>
            <a:r>
              <a:rPr lang="de-DE" altLang="de-DE" sz="2000" b="1" dirty="0">
                <a:solidFill>
                  <a:srgbClr val="000000"/>
                </a:solidFill>
                <a:latin typeface="Arial" charset="0"/>
              </a:rPr>
              <a:t>Szenarien</a:t>
            </a:r>
          </a:p>
          <a:p>
            <a:pPr lvl="1" fontAlgn="base">
              <a:spcBef>
                <a:spcPct val="0"/>
              </a:spcBef>
              <a:spcAft>
                <a:spcPct val="0"/>
              </a:spcAft>
              <a:buFontTx/>
              <a:buChar char="•"/>
            </a:pPr>
            <a:r>
              <a:rPr lang="de-DE" altLang="de-DE" sz="1600" dirty="0">
                <a:solidFill>
                  <a:srgbClr val="000000"/>
                </a:solidFill>
                <a:latin typeface="Arial" charset="0"/>
              </a:rPr>
              <a:t> Maßnahmen im Brandfall</a:t>
            </a:r>
          </a:p>
          <a:p>
            <a:pPr lvl="1" fontAlgn="base">
              <a:spcBef>
                <a:spcPct val="0"/>
              </a:spcBef>
              <a:spcAft>
                <a:spcPct val="0"/>
              </a:spcAft>
              <a:buFontTx/>
              <a:buChar char="•"/>
            </a:pPr>
            <a:r>
              <a:rPr lang="de-DE" altLang="de-DE" sz="1600" dirty="0">
                <a:solidFill>
                  <a:srgbClr val="000000"/>
                </a:solidFill>
                <a:latin typeface="Arial" charset="0"/>
              </a:rPr>
              <a:t> Erste Hilfe bei </a:t>
            </a:r>
            <a:r>
              <a:rPr lang="de-DE" altLang="de-DE" sz="1600" dirty="0" smtClean="0">
                <a:solidFill>
                  <a:srgbClr val="000000"/>
                </a:solidFill>
                <a:latin typeface="Arial" charset="0"/>
              </a:rPr>
              <a:t>Unfällen mit Personenschäden</a:t>
            </a:r>
            <a:endParaRPr lang="de-DE" altLang="de-DE" sz="1600" dirty="0">
              <a:solidFill>
                <a:srgbClr val="000000"/>
              </a:solidFill>
              <a:latin typeface="Arial" charset="0"/>
            </a:endParaRPr>
          </a:p>
          <a:p>
            <a:pPr fontAlgn="base">
              <a:spcBef>
                <a:spcPct val="0"/>
              </a:spcBef>
              <a:spcAft>
                <a:spcPct val="0"/>
              </a:spcAft>
              <a:buFontTx/>
              <a:buChar char="•"/>
            </a:pPr>
            <a:endParaRPr lang="de-DE" altLang="de-DE" sz="1600" dirty="0">
              <a:solidFill>
                <a:srgbClr val="000000"/>
              </a:solidFill>
              <a:latin typeface="Arial" charset="0"/>
            </a:endParaRPr>
          </a:p>
          <a:p>
            <a:pPr fontAlgn="base">
              <a:spcBef>
                <a:spcPct val="0"/>
              </a:spcBef>
              <a:spcAft>
                <a:spcPct val="0"/>
              </a:spcAft>
              <a:buFontTx/>
              <a:buChar char="•"/>
            </a:pPr>
            <a:r>
              <a:rPr lang="de-DE" altLang="de-DE" sz="2000" dirty="0">
                <a:solidFill>
                  <a:srgbClr val="000000"/>
                </a:solidFill>
                <a:latin typeface="Arial" charset="0"/>
              </a:rPr>
              <a:t> </a:t>
            </a:r>
            <a:r>
              <a:rPr lang="de-DE" altLang="de-DE" sz="2000" b="1" dirty="0">
                <a:solidFill>
                  <a:srgbClr val="000000"/>
                </a:solidFill>
                <a:latin typeface="Arial" charset="0"/>
              </a:rPr>
              <a:t>Prävention</a:t>
            </a:r>
          </a:p>
          <a:p>
            <a:pPr fontAlgn="base">
              <a:spcBef>
                <a:spcPct val="0"/>
              </a:spcBef>
              <a:spcAft>
                <a:spcPct val="0"/>
              </a:spcAft>
            </a:pPr>
            <a:endParaRPr lang="de-DE" altLang="de-DE" sz="1200" dirty="0">
              <a:solidFill>
                <a:srgbClr val="000000"/>
              </a:solidFill>
              <a:latin typeface="Arial" charset="0"/>
            </a:endParaRPr>
          </a:p>
          <a:p>
            <a:pPr fontAlgn="base">
              <a:spcBef>
                <a:spcPct val="0"/>
              </a:spcBef>
              <a:spcAft>
                <a:spcPct val="0"/>
              </a:spcAft>
              <a:buFontTx/>
              <a:buChar char="•"/>
            </a:pPr>
            <a:r>
              <a:rPr lang="de-DE" altLang="de-DE" sz="2000" dirty="0">
                <a:solidFill>
                  <a:srgbClr val="000000"/>
                </a:solidFill>
                <a:latin typeface="Arial" charset="0"/>
              </a:rPr>
              <a:t> </a:t>
            </a:r>
            <a:r>
              <a:rPr lang="de-DE" altLang="de-DE" sz="2000" b="1" dirty="0" smtClean="0">
                <a:solidFill>
                  <a:srgbClr val="000000"/>
                </a:solidFill>
                <a:latin typeface="Arial" charset="0"/>
              </a:rPr>
              <a:t>Beauftragte</a:t>
            </a:r>
          </a:p>
          <a:p>
            <a:pPr fontAlgn="base">
              <a:spcBef>
                <a:spcPct val="0"/>
              </a:spcBef>
              <a:spcAft>
                <a:spcPct val="0"/>
              </a:spcAft>
              <a:buFontTx/>
              <a:buChar char="•"/>
            </a:pPr>
            <a:endParaRPr lang="de-DE" altLang="de-DE" sz="1200" b="1" dirty="0">
              <a:solidFill>
                <a:srgbClr val="000000"/>
              </a:solidFill>
              <a:latin typeface="Arial" charset="0"/>
            </a:endParaRPr>
          </a:p>
          <a:p>
            <a:pPr fontAlgn="base">
              <a:spcBef>
                <a:spcPct val="0"/>
              </a:spcBef>
              <a:spcAft>
                <a:spcPct val="0"/>
              </a:spcAft>
              <a:buFontTx/>
              <a:buChar char="•"/>
            </a:pPr>
            <a:r>
              <a:rPr lang="de-DE" altLang="de-DE" sz="2000" b="1" dirty="0" smtClean="0">
                <a:solidFill>
                  <a:srgbClr val="000000"/>
                </a:solidFill>
                <a:latin typeface="Arial" charset="0"/>
              </a:rPr>
              <a:t> Verschiedenes</a:t>
            </a:r>
            <a:endParaRPr lang="de-DE" altLang="de-DE" sz="2000" b="1" dirty="0">
              <a:solidFill>
                <a:srgbClr val="000000"/>
              </a:solidFill>
              <a:latin typeface="Arial" charset="0"/>
            </a:endParaRPr>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27520924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30</a:t>
            </a:fld>
            <a:endParaRPr lang="de-DE" dirty="0"/>
          </a:p>
        </p:txBody>
      </p:sp>
      <p:grpSp>
        <p:nvGrpSpPr>
          <p:cNvPr id="4" name="Gruppieren 3"/>
          <p:cNvGrpSpPr/>
          <p:nvPr/>
        </p:nvGrpSpPr>
        <p:grpSpPr>
          <a:xfrm>
            <a:off x="1049148" y="908720"/>
            <a:ext cx="7463203" cy="4651672"/>
            <a:chOff x="1338263" y="1008063"/>
            <a:chExt cx="8085137" cy="4651672"/>
          </a:xfrm>
        </p:grpSpPr>
        <p:sp>
          <p:nvSpPr>
            <p:cNvPr id="5" name="Text Box 4"/>
            <p:cNvSpPr txBox="1">
              <a:spLocks noChangeArrowheads="1"/>
            </p:cNvSpPr>
            <p:nvPr/>
          </p:nvSpPr>
          <p:spPr bwMode="auto">
            <a:xfrm>
              <a:off x="1338263" y="1196975"/>
              <a:ext cx="4558887"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Ersthelfer des Instituts</a:t>
              </a:r>
            </a:p>
            <a:p>
              <a:pPr fontAlgn="base">
                <a:spcBef>
                  <a:spcPct val="0"/>
                </a:spcBef>
                <a:spcAft>
                  <a:spcPct val="0"/>
                </a:spcAft>
              </a:pPr>
              <a:endParaRPr lang="de-DE" altLang="de-DE" sz="2400" b="1" dirty="0">
                <a:solidFill>
                  <a:srgbClr val="000000"/>
                </a:solidFill>
                <a:latin typeface="Arial" charset="0"/>
              </a:endParaRPr>
            </a:p>
            <a:p>
              <a:pPr fontAlgn="base">
                <a:spcBef>
                  <a:spcPct val="0"/>
                </a:spcBef>
                <a:spcAft>
                  <a:spcPct val="0"/>
                </a:spcAft>
              </a:pPr>
              <a:r>
                <a:rPr lang="de-DE" altLang="de-DE" sz="2000" b="1" dirty="0">
                  <a:solidFill>
                    <a:srgbClr val="000000"/>
                  </a:solidFill>
                  <a:latin typeface="Arial" charset="0"/>
                </a:rPr>
                <a:t>Bürogebäude</a:t>
              </a:r>
            </a:p>
            <a:p>
              <a:pPr fontAlgn="base">
                <a:spcBef>
                  <a:spcPct val="0"/>
                </a:spcBef>
                <a:spcAft>
                  <a:spcPct val="0"/>
                </a:spcAft>
              </a:pPr>
              <a:endParaRPr lang="de-DE" altLang="de-DE" sz="1600" b="1" dirty="0">
                <a:solidFill>
                  <a:srgbClr val="000000"/>
                </a:solidFill>
                <a:latin typeface="Arial" charset="0"/>
              </a:endParaRPr>
            </a:p>
            <a:p>
              <a:pPr fontAlgn="base">
                <a:spcBef>
                  <a:spcPct val="0"/>
                </a:spcBef>
                <a:spcAft>
                  <a:spcPct val="0"/>
                </a:spcAft>
                <a:buFontTx/>
                <a:buChar char="•"/>
              </a:pPr>
              <a:r>
                <a:rPr lang="de-DE" altLang="de-DE" sz="1600" dirty="0" smtClean="0">
                  <a:solidFill>
                    <a:srgbClr val="000000"/>
                  </a:solidFill>
                  <a:latin typeface="Arial" charset="0"/>
                </a:rPr>
                <a:t> Frau </a:t>
              </a:r>
              <a:r>
                <a:rPr lang="de-DE" altLang="de-DE" sz="1600" dirty="0">
                  <a:solidFill>
                    <a:srgbClr val="000000"/>
                  </a:solidFill>
                  <a:latin typeface="Arial" charset="0"/>
                </a:rPr>
                <a:t>Anett Schmidt	69668</a:t>
              </a:r>
            </a:p>
            <a:p>
              <a:pPr fontAlgn="base">
                <a:spcBef>
                  <a:spcPct val="0"/>
                </a:spcBef>
                <a:spcAft>
                  <a:spcPct val="0"/>
                </a:spcAft>
                <a:buFontTx/>
                <a:buChar char="•"/>
              </a:pPr>
              <a:r>
                <a:rPr lang="de-DE" altLang="de-DE" sz="1600" dirty="0">
                  <a:solidFill>
                    <a:srgbClr val="000000"/>
                  </a:solidFill>
                  <a:latin typeface="Arial" charset="0"/>
                </a:rPr>
                <a:t> Dr. </a:t>
              </a:r>
              <a:r>
                <a:rPr lang="de-DE" altLang="de-DE" sz="1600" dirty="0" err="1">
                  <a:solidFill>
                    <a:srgbClr val="000000"/>
                  </a:solidFill>
                  <a:latin typeface="Arial" charset="0"/>
                </a:rPr>
                <a:t>Talianna</a:t>
              </a:r>
              <a:r>
                <a:rPr lang="de-DE" altLang="de-DE" sz="1600" dirty="0">
                  <a:solidFill>
                    <a:srgbClr val="000000"/>
                  </a:solidFill>
                  <a:latin typeface="Arial" charset="0"/>
                </a:rPr>
                <a:t> Schmidt	</a:t>
              </a:r>
              <a:r>
                <a:rPr lang="de-DE" altLang="de-DE" sz="1600" dirty="0" smtClean="0">
                  <a:solidFill>
                    <a:srgbClr val="000000"/>
                  </a:solidFill>
                  <a:latin typeface="Arial" charset="0"/>
                </a:rPr>
                <a:t>62127</a:t>
              </a:r>
              <a:endParaRPr lang="de-DE" altLang="de-DE" sz="1600" dirty="0">
                <a:solidFill>
                  <a:srgbClr val="000000"/>
                </a:solidFill>
                <a:latin typeface="Arial" charset="0"/>
              </a:endParaRPr>
            </a:p>
            <a:p>
              <a:pPr fontAlgn="base">
                <a:spcBef>
                  <a:spcPct val="0"/>
                </a:spcBef>
                <a:spcAft>
                  <a:spcPct val="0"/>
                </a:spcAft>
                <a:buFontTx/>
                <a:buChar char="•"/>
              </a:pPr>
              <a:r>
                <a:rPr lang="de-DE" altLang="de-DE" sz="1600" dirty="0">
                  <a:solidFill>
                    <a:srgbClr val="000000"/>
                  </a:solidFill>
                  <a:latin typeface="Arial" charset="0"/>
                </a:rPr>
                <a:t> Dr. Rainer </a:t>
              </a:r>
              <a:r>
                <a:rPr lang="de-DE" altLang="de-DE" sz="1600" dirty="0" err="1">
                  <a:solidFill>
                    <a:srgbClr val="000000"/>
                  </a:solidFill>
                  <a:latin typeface="Arial" charset="0"/>
                </a:rPr>
                <a:t>Mertz</a:t>
              </a:r>
              <a:r>
                <a:rPr lang="de-DE" altLang="de-DE" sz="1600" dirty="0">
                  <a:solidFill>
                    <a:srgbClr val="000000"/>
                  </a:solidFill>
                  <a:latin typeface="Arial" charset="0"/>
                </a:rPr>
                <a:t>		62126</a:t>
              </a:r>
            </a:p>
            <a:p>
              <a:pPr fontAlgn="base">
                <a:spcBef>
                  <a:spcPct val="0"/>
                </a:spcBef>
                <a:spcAft>
                  <a:spcPct val="0"/>
                </a:spcAft>
              </a:pPr>
              <a:endParaRPr lang="de-DE" altLang="de-DE" sz="2000" dirty="0">
                <a:solidFill>
                  <a:srgbClr val="000000"/>
                </a:solidFill>
                <a:latin typeface="Arial" charset="0"/>
              </a:endParaRPr>
            </a:p>
            <a:p>
              <a:pPr fontAlgn="base">
                <a:spcBef>
                  <a:spcPct val="0"/>
                </a:spcBef>
                <a:spcAft>
                  <a:spcPct val="0"/>
                </a:spcAft>
              </a:pPr>
              <a:r>
                <a:rPr lang="de-DE" altLang="de-DE" sz="2000" b="1" dirty="0">
                  <a:solidFill>
                    <a:srgbClr val="000000"/>
                  </a:solidFill>
                  <a:latin typeface="Arial" charset="0"/>
                </a:rPr>
                <a:t>Laborgebäude</a:t>
              </a: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buFontTx/>
                <a:buChar char="•"/>
              </a:pPr>
              <a:r>
                <a:rPr lang="de-DE" altLang="de-DE" sz="1600" dirty="0">
                  <a:solidFill>
                    <a:srgbClr val="000000"/>
                  </a:solidFill>
                  <a:latin typeface="Arial" charset="0"/>
                </a:rPr>
                <a:t> Herr Murat </a:t>
              </a:r>
              <a:r>
                <a:rPr lang="de-DE" altLang="de-DE" sz="1600" dirty="0" err="1">
                  <a:solidFill>
                    <a:srgbClr val="000000"/>
                  </a:solidFill>
                  <a:latin typeface="Arial" charset="0"/>
                </a:rPr>
                <a:t>Öztan</a:t>
              </a:r>
              <a:r>
                <a:rPr lang="de-DE" altLang="de-DE" sz="1600" dirty="0">
                  <a:solidFill>
                    <a:srgbClr val="000000"/>
                  </a:solidFill>
                  <a:latin typeface="Arial" charset="0"/>
                </a:rPr>
                <a:t>		62153, 62427</a:t>
              </a:r>
            </a:p>
            <a:p>
              <a:pPr fontAlgn="base">
                <a:spcBef>
                  <a:spcPct val="0"/>
                </a:spcBef>
                <a:spcAft>
                  <a:spcPct val="0"/>
                </a:spcAft>
                <a:buFontTx/>
                <a:buChar char="•"/>
              </a:pPr>
              <a:r>
                <a:rPr lang="de-DE" altLang="de-DE" sz="1600" dirty="0">
                  <a:solidFill>
                    <a:srgbClr val="000000"/>
                  </a:solidFill>
                  <a:latin typeface="Arial" charset="0"/>
                </a:rPr>
                <a:t> Herr Christian </a:t>
              </a:r>
              <a:r>
                <a:rPr lang="de-DE" altLang="de-DE" sz="1600" dirty="0" err="1">
                  <a:solidFill>
                    <a:srgbClr val="000000"/>
                  </a:solidFill>
                  <a:latin typeface="Arial" charset="0"/>
                </a:rPr>
                <a:t>Reiss</a:t>
              </a:r>
              <a:r>
                <a:rPr lang="de-DE" altLang="de-DE" sz="1600" dirty="0">
                  <a:solidFill>
                    <a:srgbClr val="000000"/>
                  </a:solidFill>
                  <a:latin typeface="Arial" charset="0"/>
                </a:rPr>
                <a:t>	62150, </a:t>
              </a:r>
              <a:r>
                <a:rPr lang="de-DE" altLang="de-DE" sz="1600" dirty="0" smtClean="0">
                  <a:solidFill>
                    <a:srgbClr val="000000"/>
                  </a:solidFill>
                  <a:latin typeface="Arial" charset="0"/>
                </a:rPr>
                <a:t>69680</a:t>
              </a:r>
            </a:p>
            <a:p>
              <a:pPr fontAlgn="base">
                <a:spcBef>
                  <a:spcPct val="0"/>
                </a:spcBef>
                <a:spcAft>
                  <a:spcPct val="0"/>
                </a:spcAft>
                <a:buFontTx/>
                <a:buChar char="•"/>
              </a:pPr>
              <a:r>
                <a:rPr lang="de-DE" altLang="de-DE" sz="1600" dirty="0">
                  <a:solidFill>
                    <a:srgbClr val="000000"/>
                  </a:solidFill>
                  <a:latin typeface="Arial" charset="0"/>
                </a:rPr>
                <a:t> </a:t>
              </a:r>
              <a:r>
                <a:rPr lang="de-DE" altLang="de-DE" sz="1600" dirty="0" smtClean="0">
                  <a:solidFill>
                    <a:srgbClr val="000000"/>
                  </a:solidFill>
                  <a:latin typeface="Arial" charset="0"/>
                </a:rPr>
                <a:t>Herr </a:t>
              </a:r>
              <a:r>
                <a:rPr lang="de-DE" altLang="de-DE" sz="1600" dirty="0" err="1" smtClean="0">
                  <a:solidFill>
                    <a:srgbClr val="000000"/>
                  </a:solidFill>
                  <a:latin typeface="Arial" charset="0"/>
                </a:rPr>
                <a:t>Tayfur</a:t>
              </a:r>
              <a:r>
                <a:rPr lang="de-DE" altLang="de-DE" sz="1600" dirty="0" smtClean="0">
                  <a:solidFill>
                    <a:srgbClr val="000000"/>
                  </a:solidFill>
                  <a:latin typeface="Arial" charset="0"/>
                </a:rPr>
                <a:t> Öztürk		62177</a:t>
              </a:r>
            </a:p>
            <a:p>
              <a:pPr fontAlgn="base">
                <a:spcBef>
                  <a:spcPct val="0"/>
                </a:spcBef>
                <a:spcAft>
                  <a:spcPct val="0"/>
                </a:spcAft>
                <a:buFontTx/>
                <a:buChar char="•"/>
              </a:pPr>
              <a:r>
                <a:rPr lang="de-DE" altLang="de-DE" sz="1600" dirty="0">
                  <a:solidFill>
                    <a:srgbClr val="000000"/>
                  </a:solidFill>
                  <a:latin typeface="Arial" charset="0"/>
                </a:rPr>
                <a:t> </a:t>
              </a:r>
              <a:r>
                <a:rPr lang="de-DE" altLang="de-DE" sz="1600" dirty="0" smtClean="0">
                  <a:solidFill>
                    <a:srgbClr val="000000"/>
                  </a:solidFill>
                  <a:latin typeface="Arial" charset="0"/>
                </a:rPr>
                <a:t>Herr Torsten Boldt		69669</a:t>
              </a:r>
            </a:p>
            <a:p>
              <a:pPr fontAlgn="base">
                <a:spcBef>
                  <a:spcPct val="0"/>
                </a:spcBef>
                <a:spcAft>
                  <a:spcPct val="0"/>
                </a:spcAft>
                <a:buFontTx/>
                <a:buChar char="•"/>
              </a:pPr>
              <a:endParaRPr lang="de-DE" altLang="de-DE" sz="1600" dirty="0">
                <a:solidFill>
                  <a:srgbClr val="000000"/>
                </a:solidFill>
                <a:latin typeface="Arial" charset="0"/>
              </a:endParaRPr>
            </a:p>
            <a:p>
              <a:pPr fontAlgn="base">
                <a:spcBef>
                  <a:spcPct val="0"/>
                </a:spcBef>
                <a:spcAft>
                  <a:spcPct val="0"/>
                </a:spcAft>
              </a:pPr>
              <a:endParaRPr lang="de-DE" altLang="de-DE" sz="1600" dirty="0" smtClean="0">
                <a:solidFill>
                  <a:srgbClr val="000000"/>
                </a:solidFill>
                <a:latin typeface="Arial" charset="0"/>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275" y="10080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39443343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31</a:t>
            </a:fld>
            <a:endParaRPr lang="de-DE" dirty="0"/>
          </a:p>
        </p:txBody>
      </p:sp>
      <p:sp>
        <p:nvSpPr>
          <p:cNvPr id="4" name="Rectangle 4"/>
          <p:cNvSpPr>
            <a:spLocks noChangeArrowheads="1"/>
          </p:cNvSpPr>
          <p:nvPr/>
        </p:nvSpPr>
        <p:spPr bwMode="auto">
          <a:xfrm>
            <a:off x="899592" y="1916832"/>
            <a:ext cx="7649465"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de-DE" altLang="de-DE" sz="2000" b="1" dirty="0">
                <a:solidFill>
                  <a:srgbClr val="0070C0"/>
                </a:solidFill>
                <a:latin typeface="Arial" charset="0"/>
                <a:hlinkClick r:id="rId2"/>
              </a:rPr>
              <a:t>§ 323c StGB Unterlassene Hilfeleistung</a:t>
            </a:r>
            <a:endParaRPr lang="de-DE" altLang="de-DE" sz="2000" b="1" dirty="0">
              <a:solidFill>
                <a:srgbClr val="0070C0"/>
              </a:solidFill>
              <a:latin typeface="Arial" charset="0"/>
            </a:endParaRPr>
          </a:p>
          <a:p>
            <a:pPr fontAlgn="base">
              <a:spcBef>
                <a:spcPct val="0"/>
              </a:spcBef>
              <a:spcAft>
                <a:spcPct val="0"/>
              </a:spcAft>
            </a:pPr>
            <a:endParaRPr lang="de-DE" altLang="de-DE" sz="2000" b="1" dirty="0">
              <a:solidFill>
                <a:srgbClr val="000000"/>
              </a:solidFill>
              <a:latin typeface="Arial" charset="0"/>
            </a:endParaRPr>
          </a:p>
          <a:p>
            <a:pPr marL="342900" indent="-342900" algn="just" fontAlgn="base">
              <a:spcBef>
                <a:spcPct val="0"/>
              </a:spcBef>
              <a:spcAft>
                <a:spcPct val="0"/>
              </a:spcAft>
              <a:buAutoNum type="arabicParenBoth"/>
            </a:pPr>
            <a:r>
              <a:rPr lang="de-DE" altLang="de-DE" dirty="0" smtClean="0">
                <a:solidFill>
                  <a:srgbClr val="000000"/>
                </a:solidFill>
                <a:latin typeface="Arial" charset="0"/>
              </a:rPr>
              <a:t>Wer </a:t>
            </a:r>
            <a:r>
              <a:rPr lang="de-DE" altLang="de-DE" dirty="0">
                <a:solidFill>
                  <a:srgbClr val="000000"/>
                </a:solidFill>
                <a:latin typeface="Arial" charset="0"/>
              </a:rPr>
              <a:t>bei Unglücksfällen oder gemeiner Gefahr oder Not nicht Hilfe </a:t>
            </a:r>
            <a:r>
              <a:rPr lang="de-DE" altLang="de-DE" dirty="0" smtClean="0">
                <a:solidFill>
                  <a:srgbClr val="000000"/>
                </a:solidFill>
                <a:latin typeface="Arial" charset="0"/>
              </a:rPr>
              <a:t>leistet</a:t>
            </a:r>
            <a:r>
              <a:rPr lang="de-DE" altLang="de-DE" dirty="0">
                <a:solidFill>
                  <a:srgbClr val="000000"/>
                </a:solidFill>
                <a:latin typeface="Arial" charset="0"/>
              </a:rPr>
              <a:t>, obwohl dies erforderlich und ihm den Umständen nach zuzumuten, insbesondere ohne erhebliche eigene Gefahr und ohne Verletzung anderer wichtiger Pflichten möglich ist, wird mit Freiheitsstrafe bis zu einem Jahr oder mit Geldstrafe </a:t>
            </a:r>
            <a:r>
              <a:rPr lang="de-DE" altLang="de-DE" dirty="0" smtClean="0">
                <a:solidFill>
                  <a:srgbClr val="000000"/>
                </a:solidFill>
                <a:latin typeface="Arial" charset="0"/>
              </a:rPr>
              <a:t>bestraft.</a:t>
            </a:r>
          </a:p>
          <a:p>
            <a:pPr marL="342900" indent="-342900" algn="just" fontAlgn="base">
              <a:spcBef>
                <a:spcPct val="0"/>
              </a:spcBef>
              <a:spcAft>
                <a:spcPct val="0"/>
              </a:spcAft>
              <a:buAutoNum type="arabicParenBoth"/>
            </a:pPr>
            <a:endParaRPr lang="de-DE" altLang="de-DE" dirty="0" smtClean="0">
              <a:solidFill>
                <a:srgbClr val="000000"/>
              </a:solidFill>
              <a:latin typeface="Arial" charset="0"/>
            </a:endParaRPr>
          </a:p>
          <a:p>
            <a:pPr marL="342900" indent="-342900" algn="just" fontAlgn="base">
              <a:spcBef>
                <a:spcPct val="0"/>
              </a:spcBef>
              <a:spcAft>
                <a:spcPct val="0"/>
              </a:spcAft>
              <a:buAutoNum type="arabicParenBoth"/>
            </a:pPr>
            <a:r>
              <a:rPr lang="de-DE" altLang="de-DE" dirty="0" smtClean="0">
                <a:solidFill>
                  <a:srgbClr val="000000"/>
                </a:solidFill>
                <a:latin typeface="Arial" charset="0"/>
              </a:rPr>
              <a:t>Ebenso </a:t>
            </a:r>
            <a:r>
              <a:rPr lang="de-DE" altLang="de-DE" dirty="0">
                <a:solidFill>
                  <a:srgbClr val="000000"/>
                </a:solidFill>
                <a:latin typeface="Arial" charset="0"/>
              </a:rPr>
              <a:t>wird bestraft, wer in diesen Situationen eine Person behindert, die einem Dritten Hilfe leistet oder leisten will.</a:t>
            </a:r>
          </a:p>
          <a:p>
            <a:pPr fontAlgn="base">
              <a:spcBef>
                <a:spcPct val="0"/>
              </a:spcBef>
              <a:spcAft>
                <a:spcPct val="0"/>
              </a:spcAft>
            </a:pPr>
            <a:endParaRPr lang="de-DE" altLang="de-DE" sz="1600" dirty="0">
              <a:solidFill>
                <a:srgbClr val="000000"/>
              </a:solidFill>
              <a:latin typeface="Arial" charset="0"/>
            </a:endParaRPr>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
        <p:nvSpPr>
          <p:cNvPr id="2" name="Rechteck 1"/>
          <p:cNvSpPr/>
          <p:nvPr/>
        </p:nvSpPr>
        <p:spPr>
          <a:xfrm>
            <a:off x="899592" y="1124744"/>
            <a:ext cx="5379999" cy="461665"/>
          </a:xfrm>
          <a:prstGeom prst="rect">
            <a:avLst/>
          </a:prstGeom>
        </p:spPr>
        <p:txBody>
          <a:bodyPr wrap="none">
            <a:spAutoFit/>
          </a:bodyPr>
          <a:lstStyle/>
          <a:p>
            <a:r>
              <a:rPr lang="de-DE" altLang="de-DE" sz="2400" b="1" dirty="0" smtClean="0">
                <a:solidFill>
                  <a:srgbClr val="0070C0"/>
                </a:solidFill>
                <a:latin typeface="Arial" charset="0"/>
              </a:rPr>
              <a:t>Ersthelfer – Pflicht zur Hilfeleistung</a:t>
            </a:r>
            <a:endParaRPr lang="de-DE" dirty="0"/>
          </a:p>
        </p:txBody>
      </p:sp>
    </p:spTree>
    <p:extLst>
      <p:ext uri="{BB962C8B-B14F-4D97-AF65-F5344CB8AC3E}">
        <p14:creationId xmlns:p14="http://schemas.microsoft.com/office/powerpoint/2010/main" val="1927989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32</a:t>
            </a:fld>
            <a:endParaRPr lang="de-DE" dirty="0"/>
          </a:p>
        </p:txBody>
      </p:sp>
      <p:sp>
        <p:nvSpPr>
          <p:cNvPr id="4" name="Rectangle 4"/>
          <p:cNvSpPr>
            <a:spLocks noChangeArrowheads="1"/>
          </p:cNvSpPr>
          <p:nvPr/>
        </p:nvSpPr>
        <p:spPr bwMode="auto">
          <a:xfrm>
            <a:off x="899592" y="1586409"/>
            <a:ext cx="7704855"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r>
              <a:rPr lang="de-DE" altLang="de-DE" b="1" dirty="0" smtClean="0">
                <a:latin typeface="Arial" charset="0"/>
                <a:hlinkClick r:id="rId2"/>
              </a:rPr>
              <a:t>Rechtsfragen </a:t>
            </a:r>
            <a:r>
              <a:rPr lang="de-DE" altLang="de-DE" b="1" dirty="0">
                <a:latin typeface="Arial" charset="0"/>
                <a:hlinkClick r:id="rId2"/>
              </a:rPr>
              <a:t>bei </a:t>
            </a:r>
            <a:r>
              <a:rPr lang="de-DE" altLang="de-DE" b="1" dirty="0" smtClean="0">
                <a:latin typeface="Arial" charset="0"/>
                <a:hlinkClick r:id="rId2"/>
              </a:rPr>
              <a:t>Erster-Hilfe-Leistung durch Ersthelfer</a:t>
            </a:r>
            <a:endParaRPr lang="de-DE" altLang="de-DE" b="1" dirty="0" smtClean="0">
              <a:latin typeface="Arial" charset="0"/>
            </a:endParaRPr>
          </a:p>
          <a:p>
            <a:r>
              <a:rPr lang="de-DE" sz="1200" b="1" dirty="0"/>
              <a:t>Deutsche Gesetzliche </a:t>
            </a:r>
            <a:r>
              <a:rPr lang="de-DE" sz="1200" b="1" dirty="0" smtClean="0"/>
              <a:t>Unfallversicherung </a:t>
            </a:r>
            <a:r>
              <a:rPr lang="de-DE" sz="1200" b="1" dirty="0"/>
              <a:t>e.V. (DGUV)</a:t>
            </a:r>
          </a:p>
          <a:p>
            <a:pPr fontAlgn="base">
              <a:spcBef>
                <a:spcPct val="0"/>
              </a:spcBef>
              <a:spcAft>
                <a:spcPct val="0"/>
              </a:spcAft>
            </a:pPr>
            <a:endParaRPr lang="de-DE" altLang="de-DE" sz="2000" b="1" dirty="0" smtClean="0">
              <a:solidFill>
                <a:srgbClr val="000000"/>
              </a:solidFill>
              <a:latin typeface="Arial" charset="0"/>
            </a:endParaRPr>
          </a:p>
          <a:p>
            <a:pPr fontAlgn="base">
              <a:spcBef>
                <a:spcPct val="0"/>
              </a:spcBef>
              <a:spcAft>
                <a:spcPct val="0"/>
              </a:spcAft>
              <a:buFontTx/>
              <a:buChar char="•"/>
            </a:pPr>
            <a:r>
              <a:rPr lang="de-DE" altLang="de-DE" sz="1600" dirty="0">
                <a:solidFill>
                  <a:srgbClr val="000000"/>
                </a:solidFill>
                <a:latin typeface="Arial" charset="0"/>
              </a:rPr>
              <a:t> </a:t>
            </a:r>
            <a:r>
              <a:rPr lang="de-DE" altLang="de-DE" dirty="0" smtClean="0">
                <a:solidFill>
                  <a:srgbClr val="000000"/>
                </a:solidFill>
                <a:latin typeface="Arial" charset="0"/>
              </a:rPr>
              <a:t>Erste-Hilfe </a:t>
            </a:r>
            <a:r>
              <a:rPr lang="de-DE" altLang="de-DE" dirty="0">
                <a:solidFill>
                  <a:srgbClr val="000000"/>
                </a:solidFill>
                <a:latin typeface="Arial" charset="0"/>
              </a:rPr>
              <a:t>Maßnahmen, selbst falsch angewandte, können bei </a:t>
            </a:r>
            <a:r>
              <a:rPr lang="de-DE" altLang="de-DE" dirty="0" smtClean="0">
                <a:solidFill>
                  <a:srgbClr val="000000"/>
                </a:solidFill>
                <a:latin typeface="Arial" charset="0"/>
              </a:rPr>
              <a:t>Laien</a:t>
            </a:r>
          </a:p>
          <a:p>
            <a:pPr fontAlgn="base">
              <a:spcBef>
                <a:spcPct val="0"/>
              </a:spcBef>
              <a:spcAft>
                <a:spcPct val="0"/>
              </a:spcAft>
            </a:pPr>
            <a:r>
              <a:rPr lang="de-DE" altLang="de-DE" dirty="0">
                <a:solidFill>
                  <a:srgbClr val="000000"/>
                </a:solidFill>
                <a:latin typeface="Arial" charset="0"/>
              </a:rPr>
              <a:t> </a:t>
            </a:r>
            <a:r>
              <a:rPr lang="de-DE" altLang="de-DE" dirty="0" smtClean="0">
                <a:solidFill>
                  <a:srgbClr val="000000"/>
                </a:solidFill>
                <a:latin typeface="Arial" charset="0"/>
              </a:rPr>
              <a:t> nicht zu strafrechtlichen Konsequenzen führen, außer bei grober </a:t>
            </a:r>
          </a:p>
          <a:p>
            <a:pPr fontAlgn="base">
              <a:spcBef>
                <a:spcPct val="0"/>
              </a:spcBef>
              <a:spcAft>
                <a:spcPct val="0"/>
              </a:spcAft>
            </a:pPr>
            <a:r>
              <a:rPr lang="de-DE" altLang="de-DE" dirty="0">
                <a:solidFill>
                  <a:srgbClr val="000000"/>
                </a:solidFill>
                <a:latin typeface="Arial" charset="0"/>
              </a:rPr>
              <a:t> </a:t>
            </a:r>
            <a:r>
              <a:rPr lang="de-DE" altLang="de-DE" dirty="0" smtClean="0">
                <a:solidFill>
                  <a:srgbClr val="000000"/>
                </a:solidFill>
                <a:latin typeface="Arial" charset="0"/>
              </a:rPr>
              <a:t> Fahrlässigkeit.</a:t>
            </a:r>
          </a:p>
          <a:p>
            <a:pPr fontAlgn="base">
              <a:spcBef>
                <a:spcPct val="0"/>
              </a:spcBef>
              <a:spcAft>
                <a:spcPct val="0"/>
              </a:spcAft>
            </a:pPr>
            <a:endParaRPr lang="de-DE" altLang="de-DE" dirty="0">
              <a:solidFill>
                <a:srgbClr val="000000"/>
              </a:solidFill>
              <a:latin typeface="Arial" charset="0"/>
            </a:endParaRPr>
          </a:p>
          <a:p>
            <a:pPr fontAlgn="base">
              <a:spcBef>
                <a:spcPct val="0"/>
              </a:spcBef>
              <a:spcAft>
                <a:spcPct val="0"/>
              </a:spcAft>
              <a:buFontTx/>
              <a:buChar char="•"/>
            </a:pPr>
            <a:r>
              <a:rPr lang="de-DE" altLang="de-DE" dirty="0" smtClean="0">
                <a:solidFill>
                  <a:srgbClr val="000000"/>
                </a:solidFill>
                <a:latin typeface="Arial" charset="0"/>
              </a:rPr>
              <a:t> Ersthelfer </a:t>
            </a:r>
            <a:r>
              <a:rPr lang="de-DE" altLang="de-DE" dirty="0">
                <a:solidFill>
                  <a:srgbClr val="000000"/>
                </a:solidFill>
                <a:latin typeface="Arial" charset="0"/>
              </a:rPr>
              <a:t>haben keine Verantwortung hinsichtlich entstandener Kosten.</a:t>
            </a:r>
          </a:p>
          <a:p>
            <a:pPr fontAlgn="base">
              <a:spcBef>
                <a:spcPct val="0"/>
              </a:spcBef>
              <a:spcAft>
                <a:spcPct val="0"/>
              </a:spcAft>
              <a:buFontTx/>
              <a:buChar char="•"/>
            </a:pPr>
            <a:endParaRPr lang="de-DE" altLang="de-DE" dirty="0">
              <a:solidFill>
                <a:srgbClr val="000000"/>
              </a:solidFill>
              <a:latin typeface="Arial" charset="0"/>
            </a:endParaRPr>
          </a:p>
          <a:p>
            <a:pPr fontAlgn="base">
              <a:spcBef>
                <a:spcPct val="0"/>
              </a:spcBef>
              <a:spcAft>
                <a:spcPct val="0"/>
              </a:spcAft>
              <a:buFontTx/>
              <a:buChar char="•"/>
            </a:pPr>
            <a:r>
              <a:rPr lang="de-DE" altLang="de-DE" dirty="0">
                <a:solidFill>
                  <a:srgbClr val="000000"/>
                </a:solidFill>
                <a:latin typeface="Arial" charset="0"/>
              </a:rPr>
              <a:t> Ersthelfer sind gegen körperliche Schäden gesetzlich versichert.</a:t>
            </a:r>
          </a:p>
          <a:p>
            <a:pPr fontAlgn="base">
              <a:spcBef>
                <a:spcPct val="0"/>
              </a:spcBef>
              <a:spcAft>
                <a:spcPct val="0"/>
              </a:spcAft>
              <a:buFontTx/>
              <a:buChar char="•"/>
            </a:pPr>
            <a:endParaRPr lang="de-DE" altLang="de-DE" dirty="0">
              <a:solidFill>
                <a:srgbClr val="000000"/>
              </a:solidFill>
              <a:latin typeface="Arial" charset="0"/>
            </a:endParaRPr>
          </a:p>
          <a:p>
            <a:pPr fontAlgn="base">
              <a:spcBef>
                <a:spcPct val="0"/>
              </a:spcBef>
              <a:spcAft>
                <a:spcPct val="0"/>
              </a:spcAft>
              <a:buFontTx/>
              <a:buChar char="•"/>
            </a:pPr>
            <a:r>
              <a:rPr lang="de-DE" altLang="de-DE" dirty="0">
                <a:solidFill>
                  <a:srgbClr val="000000"/>
                </a:solidFill>
                <a:latin typeface="Arial" charset="0"/>
              </a:rPr>
              <a:t> Sachschäden oder Auslagen tragen in der Regel die Versicherungen </a:t>
            </a:r>
            <a:endParaRPr lang="de-DE" altLang="de-DE" dirty="0" smtClean="0">
              <a:solidFill>
                <a:srgbClr val="000000"/>
              </a:solidFill>
              <a:latin typeface="Arial" charset="0"/>
            </a:endParaRPr>
          </a:p>
          <a:p>
            <a:pPr algn="just" fontAlgn="base">
              <a:spcBef>
                <a:spcPct val="0"/>
              </a:spcBef>
              <a:spcAft>
                <a:spcPct val="0"/>
              </a:spcAft>
            </a:pPr>
            <a:r>
              <a:rPr lang="de-DE" altLang="de-DE" dirty="0" smtClean="0">
                <a:solidFill>
                  <a:srgbClr val="000000"/>
                </a:solidFill>
                <a:latin typeface="Arial" charset="0"/>
              </a:rPr>
              <a:t>  der Unfallbeteiligten</a:t>
            </a:r>
            <a:r>
              <a:rPr lang="de-DE" altLang="de-DE" dirty="0">
                <a:solidFill>
                  <a:srgbClr val="000000"/>
                </a:solidFill>
                <a:latin typeface="Arial" charset="0"/>
              </a:rPr>
              <a:t>.</a:t>
            </a:r>
          </a:p>
          <a:p>
            <a:pPr fontAlgn="base">
              <a:spcBef>
                <a:spcPct val="0"/>
              </a:spcBef>
              <a:spcAft>
                <a:spcPct val="0"/>
              </a:spcAft>
            </a:pPr>
            <a:endParaRPr lang="de-DE" altLang="de-DE" sz="1600" dirty="0" smtClean="0">
              <a:solidFill>
                <a:srgbClr val="000000"/>
              </a:solidFill>
              <a:latin typeface="Arial" charset="0"/>
            </a:endParaRPr>
          </a:p>
          <a:p>
            <a:pPr fontAlgn="base">
              <a:spcBef>
                <a:spcPct val="0"/>
              </a:spcBef>
              <a:spcAft>
                <a:spcPct val="0"/>
              </a:spcAft>
            </a:pPr>
            <a:r>
              <a:rPr lang="de-DE" altLang="de-DE" b="1" dirty="0" smtClean="0">
                <a:latin typeface="Arial" charset="0"/>
                <a:hlinkClick r:id="rId3"/>
              </a:rPr>
              <a:t>Erste Hilfe im Betrieb </a:t>
            </a:r>
            <a:r>
              <a:rPr lang="de-DE" sz="1200" b="1" dirty="0" smtClean="0"/>
              <a:t>Deutsche </a:t>
            </a:r>
            <a:r>
              <a:rPr lang="de-DE" sz="1200" b="1" dirty="0"/>
              <a:t>Gesetzliche Unfallversicherung e.V. (DGUV)</a:t>
            </a:r>
          </a:p>
          <a:p>
            <a:pPr fontAlgn="base">
              <a:spcBef>
                <a:spcPct val="0"/>
              </a:spcBef>
              <a:spcAft>
                <a:spcPct val="0"/>
              </a:spcAft>
            </a:pPr>
            <a:endParaRPr lang="de-DE" altLang="de-DE" sz="1600" dirty="0">
              <a:solidFill>
                <a:srgbClr val="000000"/>
              </a:solidFill>
              <a:latin typeface="Arial" charset="0"/>
            </a:endParaRPr>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
        <p:nvSpPr>
          <p:cNvPr id="6" name="Rechteck 5"/>
          <p:cNvSpPr/>
          <p:nvPr/>
        </p:nvSpPr>
        <p:spPr>
          <a:xfrm>
            <a:off x="899592" y="1124744"/>
            <a:ext cx="5379999" cy="461665"/>
          </a:xfrm>
          <a:prstGeom prst="rect">
            <a:avLst/>
          </a:prstGeom>
        </p:spPr>
        <p:txBody>
          <a:bodyPr wrap="none">
            <a:spAutoFit/>
          </a:bodyPr>
          <a:lstStyle/>
          <a:p>
            <a:r>
              <a:rPr lang="de-DE" altLang="de-DE" sz="2400" b="1" dirty="0" smtClean="0">
                <a:solidFill>
                  <a:srgbClr val="0070C0"/>
                </a:solidFill>
                <a:latin typeface="Arial" charset="0"/>
              </a:rPr>
              <a:t>Ersthelfer – Pflicht zur Hilfeleistung</a:t>
            </a:r>
            <a:endParaRPr lang="de-DE" dirty="0"/>
          </a:p>
        </p:txBody>
      </p:sp>
    </p:spTree>
    <p:extLst>
      <p:ext uri="{BB962C8B-B14F-4D97-AF65-F5344CB8AC3E}">
        <p14:creationId xmlns:p14="http://schemas.microsoft.com/office/powerpoint/2010/main" val="33148530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33</a:t>
            </a:fld>
            <a:endParaRPr lang="de-DE" dirty="0"/>
          </a:p>
        </p:txBody>
      </p:sp>
      <p:sp>
        <p:nvSpPr>
          <p:cNvPr id="5" name="Text Box 4"/>
          <p:cNvSpPr txBox="1">
            <a:spLocks noChangeArrowheads="1"/>
          </p:cNvSpPr>
          <p:nvPr/>
        </p:nvSpPr>
        <p:spPr bwMode="auto">
          <a:xfrm>
            <a:off x="1096551" y="950442"/>
            <a:ext cx="17748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Prävention</a:t>
            </a:r>
            <a:endParaRPr lang="de-DE" altLang="de-DE" sz="2000" dirty="0">
              <a:solidFill>
                <a:srgbClr val="0070C0"/>
              </a:solidFill>
              <a:latin typeface="Arial" charset="0"/>
            </a:endParaRPr>
          </a:p>
        </p:txBody>
      </p:sp>
      <p:pic>
        <p:nvPicPr>
          <p:cNvPr id="6" name="Picture 10" descr="Bild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5774" y="826618"/>
            <a:ext cx="3509597" cy="1831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DSCN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890" y="1998192"/>
            <a:ext cx="2324100" cy="33575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3"/>
          <p:cNvSpPr>
            <a:spLocks noChangeArrowheads="1"/>
          </p:cNvSpPr>
          <p:nvPr/>
        </p:nvSpPr>
        <p:spPr bwMode="auto">
          <a:xfrm>
            <a:off x="1018886" y="5520855"/>
            <a:ext cx="287508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de-DE" altLang="de-DE" sz="1600" b="1">
                <a:solidFill>
                  <a:srgbClr val="000000"/>
                </a:solidFill>
                <a:latin typeface="Arial" charset="0"/>
              </a:rPr>
              <a:t>Brände durch Elektrogeräte </a:t>
            </a:r>
          </a:p>
          <a:p>
            <a:pPr fontAlgn="base">
              <a:spcBef>
                <a:spcPct val="0"/>
              </a:spcBef>
              <a:spcAft>
                <a:spcPct val="0"/>
              </a:spcAft>
            </a:pPr>
            <a:r>
              <a:rPr lang="de-DE" altLang="de-DE" sz="1600" b="1">
                <a:solidFill>
                  <a:srgbClr val="000000"/>
                </a:solidFill>
                <a:latin typeface="Arial" charset="0"/>
              </a:rPr>
              <a:t>vermeiden</a:t>
            </a:r>
          </a:p>
        </p:txBody>
      </p:sp>
      <p:sp>
        <p:nvSpPr>
          <p:cNvPr id="10" name="Rectangle 14"/>
          <p:cNvSpPr>
            <a:spLocks noChangeArrowheads="1"/>
          </p:cNvSpPr>
          <p:nvPr/>
        </p:nvSpPr>
        <p:spPr bwMode="auto">
          <a:xfrm>
            <a:off x="3998486" y="2698866"/>
            <a:ext cx="342112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1600" b="1" dirty="0" smtClean="0">
                <a:solidFill>
                  <a:srgbClr val="000000"/>
                </a:solidFill>
                <a:latin typeface="Arial" charset="0"/>
              </a:rPr>
              <a:t>Stolperfallen und Behinderungen</a:t>
            </a:r>
          </a:p>
          <a:p>
            <a:pPr fontAlgn="base">
              <a:spcBef>
                <a:spcPct val="0"/>
              </a:spcBef>
              <a:spcAft>
                <a:spcPct val="0"/>
              </a:spcAft>
            </a:pPr>
            <a:r>
              <a:rPr lang="de-DE" altLang="de-DE" sz="1600" b="1" dirty="0" smtClean="0">
                <a:solidFill>
                  <a:srgbClr val="000000"/>
                </a:solidFill>
                <a:latin typeface="Arial" charset="0"/>
              </a:rPr>
              <a:t>in </a:t>
            </a:r>
            <a:r>
              <a:rPr lang="de-DE" altLang="de-DE" sz="1600" b="1" dirty="0">
                <a:solidFill>
                  <a:srgbClr val="000000"/>
                </a:solidFill>
                <a:latin typeface="Arial" charset="0"/>
              </a:rPr>
              <a:t>Laufwegen vermeiden</a:t>
            </a:r>
          </a:p>
        </p:txBody>
      </p:sp>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9559" y="3283641"/>
            <a:ext cx="2144552" cy="3097687"/>
          </a:xfrm>
          <a:prstGeom prst="rect">
            <a:avLst/>
          </a:prstGeom>
        </p:spPr>
      </p:pic>
      <p:sp>
        <p:nvSpPr>
          <p:cNvPr id="12"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21406784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34</a:t>
            </a:fld>
            <a:endParaRPr lang="de-DE" dirty="0"/>
          </a:p>
        </p:txBody>
      </p:sp>
      <p:sp>
        <p:nvSpPr>
          <p:cNvPr id="9" name="Text Box 8"/>
          <p:cNvSpPr txBox="1">
            <a:spLocks noChangeArrowheads="1"/>
          </p:cNvSpPr>
          <p:nvPr/>
        </p:nvSpPr>
        <p:spPr bwMode="auto">
          <a:xfrm>
            <a:off x="1104900" y="947739"/>
            <a:ext cx="375455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Prävention</a:t>
            </a:r>
          </a:p>
          <a:p>
            <a:pPr fontAlgn="base">
              <a:spcBef>
                <a:spcPct val="0"/>
              </a:spcBef>
              <a:spcAft>
                <a:spcPct val="0"/>
              </a:spcAft>
            </a:pPr>
            <a:endParaRPr lang="de-DE" altLang="de-DE" sz="2000" b="1" dirty="0">
              <a:solidFill>
                <a:srgbClr val="000000"/>
              </a:solidFill>
              <a:latin typeface="Arial" charset="0"/>
            </a:endParaRPr>
          </a:p>
          <a:p>
            <a:pPr fontAlgn="base">
              <a:spcBef>
                <a:spcPct val="0"/>
              </a:spcBef>
              <a:spcAft>
                <a:spcPct val="0"/>
              </a:spcAft>
            </a:pPr>
            <a:r>
              <a:rPr lang="de-DE" altLang="de-DE" sz="1600" b="1" dirty="0">
                <a:solidFill>
                  <a:srgbClr val="000000"/>
                </a:solidFill>
                <a:latin typeface="Arial" charset="0"/>
              </a:rPr>
              <a:t>Persönliche Schutzmittel verwenden</a:t>
            </a:r>
          </a:p>
        </p:txBody>
      </p:sp>
      <p:grpSp>
        <p:nvGrpSpPr>
          <p:cNvPr id="18" name="Gruppieren 17"/>
          <p:cNvGrpSpPr/>
          <p:nvPr/>
        </p:nvGrpSpPr>
        <p:grpSpPr>
          <a:xfrm>
            <a:off x="1221891" y="2185552"/>
            <a:ext cx="7132993" cy="4106474"/>
            <a:chOff x="1323715" y="2185552"/>
            <a:chExt cx="7727409" cy="4106474"/>
          </a:xfrm>
        </p:grpSpPr>
        <p:pic>
          <p:nvPicPr>
            <p:cNvPr id="5" name="Picture 4" descr="DSCN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9725" y="2216150"/>
              <a:ext cx="2173288" cy="1628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SCN0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3715" y="4653136"/>
              <a:ext cx="2185639" cy="1638890"/>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11" descr="Z"/>
            <p:cNvSpPr>
              <a:spLocks noChangeAspect="1" noChangeArrowheads="1"/>
            </p:cNvSpPr>
            <p:nvPr/>
          </p:nvSpPr>
          <p:spPr bwMode="auto">
            <a:xfrm>
              <a:off x="4610100" y="3086100"/>
              <a:ext cx="685800" cy="685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de-DE" sz="2400">
                <a:solidFill>
                  <a:srgbClr val="000000"/>
                </a:solidFill>
                <a:latin typeface="Arial" charset="0"/>
              </a:endParaRPr>
            </a:p>
          </p:txBody>
        </p:sp>
        <p:sp>
          <p:nvSpPr>
            <p:cNvPr id="11" name="AutoShape 13" descr="Z"/>
            <p:cNvSpPr>
              <a:spLocks noChangeAspect="1" noChangeArrowheads="1"/>
            </p:cNvSpPr>
            <p:nvPr/>
          </p:nvSpPr>
          <p:spPr bwMode="auto">
            <a:xfrm>
              <a:off x="4610100" y="3086100"/>
              <a:ext cx="685800" cy="685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de-DE" sz="2400">
                <a:solidFill>
                  <a:srgbClr val="000000"/>
                </a:solidFill>
                <a:latin typeface="Arial" charset="0"/>
              </a:endParaRPr>
            </a:p>
          </p:txBody>
        </p:sp>
        <p:pic>
          <p:nvPicPr>
            <p:cNvPr id="13" name="Grafi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4248" y="4248158"/>
              <a:ext cx="2185187" cy="1638890"/>
            </a:xfrm>
            <a:prstGeom prst="rect">
              <a:avLst/>
            </a:prstGeom>
          </p:spPr>
        </p:pic>
        <p:pic>
          <p:nvPicPr>
            <p:cNvPr id="14" name="Grafik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5485" y="2210922"/>
              <a:ext cx="2185639" cy="1639229"/>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5937" y="4653136"/>
              <a:ext cx="2185187" cy="1638890"/>
            </a:xfrm>
            <a:prstGeom prst="rect">
              <a:avLst/>
            </a:prstGeom>
          </p:spPr>
        </p:pic>
        <p:pic>
          <p:nvPicPr>
            <p:cNvPr id="16" name="Grafi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30683" y="2185552"/>
              <a:ext cx="2178671" cy="1634003"/>
            </a:xfrm>
            <a:prstGeom prst="rect">
              <a:avLst/>
            </a:prstGeom>
          </p:spPr>
        </p:pic>
      </p:grpSp>
      <p:sp>
        <p:nvSpPr>
          <p:cNvPr id="17"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4286181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35</a:t>
            </a:fld>
            <a:endParaRPr lang="de-DE" dirty="0"/>
          </a:p>
        </p:txBody>
      </p:sp>
      <p:grpSp>
        <p:nvGrpSpPr>
          <p:cNvPr id="4" name="Gruppieren 3"/>
          <p:cNvGrpSpPr/>
          <p:nvPr/>
        </p:nvGrpSpPr>
        <p:grpSpPr>
          <a:xfrm>
            <a:off x="683568" y="1212851"/>
            <a:ext cx="8110903" cy="4886910"/>
            <a:chOff x="740532" y="703263"/>
            <a:chExt cx="8786812" cy="488691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532" y="2342148"/>
              <a:ext cx="8786812"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3"/>
            <p:cNvSpPr txBox="1">
              <a:spLocks noChangeArrowheads="1"/>
            </p:cNvSpPr>
            <p:nvPr/>
          </p:nvSpPr>
          <p:spPr bwMode="auto">
            <a:xfrm>
              <a:off x="1246189" y="755650"/>
              <a:ext cx="56390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Lärmschutz</a:t>
              </a:r>
              <a:r>
                <a:rPr lang="de-DE" altLang="de-DE" sz="2400" b="1" dirty="0">
                  <a:solidFill>
                    <a:srgbClr val="000000"/>
                  </a:solidFill>
                  <a:latin typeface="Arial" charset="0"/>
                </a:rPr>
                <a:t> </a:t>
              </a:r>
              <a:r>
                <a:rPr lang="de-DE" altLang="de-DE" sz="2000" dirty="0">
                  <a:solidFill>
                    <a:srgbClr val="000000"/>
                  </a:solidFill>
                  <a:latin typeface="Arial" charset="0"/>
                </a:rPr>
                <a:t>Laborgebäude Erdgeschoss</a:t>
              </a:r>
            </a:p>
          </p:txBody>
        </p:sp>
        <p:pic>
          <p:nvPicPr>
            <p:cNvPr id="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2625" y="4795838"/>
              <a:ext cx="147638" cy="14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4713" y="4573588"/>
              <a:ext cx="147637" cy="14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1113" y="3136900"/>
              <a:ext cx="147637"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5263" y="3003550"/>
              <a:ext cx="147637"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descr="Bild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5463" y="2863850"/>
              <a:ext cx="465137" cy="4651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Bild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72475" y="703263"/>
              <a:ext cx="855663" cy="855662"/>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2"/>
            <p:cNvSpPr txBox="1">
              <a:spLocks noChangeArrowheads="1"/>
            </p:cNvSpPr>
            <p:nvPr/>
          </p:nvSpPr>
          <p:spPr bwMode="auto">
            <a:xfrm>
              <a:off x="1246189" y="1437413"/>
              <a:ext cx="73355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FontTx/>
                <a:buChar char="•"/>
              </a:pPr>
              <a:r>
                <a:rPr lang="de-DE" altLang="de-DE" sz="1600" b="1" dirty="0">
                  <a:solidFill>
                    <a:srgbClr val="000000"/>
                  </a:solidFill>
                  <a:latin typeface="Arial" charset="0"/>
                </a:rPr>
                <a:t> im Bereich des Materiallagers wenn Maschinen in Benutzung </a:t>
              </a:r>
              <a:r>
                <a:rPr lang="de-DE" altLang="de-DE" sz="1600" b="1" dirty="0" smtClean="0">
                  <a:solidFill>
                    <a:srgbClr val="000000"/>
                  </a:solidFill>
                  <a:latin typeface="Arial" charset="0"/>
                </a:rPr>
                <a:t>sind </a:t>
              </a:r>
              <a:endParaRPr lang="de-DE" altLang="de-DE" sz="1600" b="1" dirty="0">
                <a:solidFill>
                  <a:srgbClr val="000000"/>
                </a:solidFill>
                <a:latin typeface="Arial" charset="0"/>
              </a:endParaRPr>
            </a:p>
            <a:p>
              <a:pPr fontAlgn="base">
                <a:spcBef>
                  <a:spcPct val="50000"/>
                </a:spcBef>
                <a:spcAft>
                  <a:spcPct val="0"/>
                </a:spcAft>
              </a:pPr>
              <a:r>
                <a:rPr lang="de-DE" altLang="de-DE" sz="1600" b="1" dirty="0" smtClean="0">
                  <a:solidFill>
                    <a:srgbClr val="000000"/>
                  </a:solidFill>
                  <a:latin typeface="Arial" charset="0"/>
                </a:rPr>
                <a:t>  (</a:t>
              </a:r>
              <a:r>
                <a:rPr lang="de-DE" altLang="de-DE" sz="1600" b="1" dirty="0" err="1" smtClean="0">
                  <a:solidFill>
                    <a:srgbClr val="000000"/>
                  </a:solidFill>
                  <a:latin typeface="Arial" charset="0"/>
                </a:rPr>
                <a:t>Hämmermaschine</a:t>
              </a:r>
              <a:r>
                <a:rPr lang="de-DE" altLang="de-DE" sz="1600" b="1" dirty="0" smtClean="0">
                  <a:solidFill>
                    <a:srgbClr val="000000"/>
                  </a:solidFill>
                  <a:latin typeface="Arial" charset="0"/>
                </a:rPr>
                <a:t> und Sägen)</a:t>
              </a:r>
              <a:endParaRPr lang="de-DE" altLang="de-DE" sz="1600" b="1" dirty="0">
                <a:solidFill>
                  <a:srgbClr val="000000"/>
                </a:solidFill>
                <a:latin typeface="Arial" charset="0"/>
              </a:endParaRPr>
            </a:p>
          </p:txBody>
        </p:sp>
      </p:grpSp>
      <p:sp>
        <p:nvSpPr>
          <p:cNvPr id="14"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1753661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36</a:t>
            </a:fld>
            <a:endParaRPr lang="de-DE" dirty="0"/>
          </a:p>
        </p:txBody>
      </p:sp>
      <p:grpSp>
        <p:nvGrpSpPr>
          <p:cNvPr id="10" name="Group 4"/>
          <p:cNvGrpSpPr>
            <a:grpSpLocks/>
          </p:cNvGrpSpPr>
          <p:nvPr/>
        </p:nvGrpSpPr>
        <p:grpSpPr bwMode="auto">
          <a:xfrm>
            <a:off x="870968" y="1223380"/>
            <a:ext cx="5417527" cy="5232400"/>
            <a:chOff x="1385" y="780"/>
            <a:chExt cx="3697" cy="3296"/>
          </a:xfrm>
        </p:grpSpPr>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 y="780"/>
              <a:ext cx="3697" cy="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6" y="3554"/>
              <a:ext cx="94"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9" y="3427"/>
              <a:ext cx="71" cy="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51" y="3179"/>
              <a:ext cx="94"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5" y="3173"/>
              <a:ext cx="94" cy="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Gruppieren 16"/>
          <p:cNvGrpSpPr/>
          <p:nvPr/>
        </p:nvGrpSpPr>
        <p:grpSpPr>
          <a:xfrm>
            <a:off x="1019908" y="692151"/>
            <a:ext cx="8016587" cy="5427663"/>
            <a:chOff x="1104900" y="692150"/>
            <a:chExt cx="8684637" cy="5427663"/>
          </a:xfrm>
        </p:grpSpPr>
        <p:sp>
          <p:nvSpPr>
            <p:cNvPr id="18" name="Text Box 2"/>
            <p:cNvSpPr txBox="1">
              <a:spLocks noChangeArrowheads="1"/>
            </p:cNvSpPr>
            <p:nvPr/>
          </p:nvSpPr>
          <p:spPr bwMode="auto">
            <a:xfrm>
              <a:off x="1104900" y="692150"/>
              <a:ext cx="5034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Lärmschutz</a:t>
              </a:r>
              <a:r>
                <a:rPr lang="de-DE" altLang="de-DE" sz="2400" b="1" dirty="0">
                  <a:solidFill>
                    <a:srgbClr val="000000"/>
                  </a:solidFill>
                  <a:latin typeface="Arial" charset="0"/>
                </a:rPr>
                <a:t> </a:t>
              </a:r>
              <a:r>
                <a:rPr lang="de-DE" altLang="de-DE" sz="2000" dirty="0">
                  <a:solidFill>
                    <a:srgbClr val="000000"/>
                  </a:solidFill>
                  <a:latin typeface="Arial" charset="0"/>
                </a:rPr>
                <a:t>Laborgebäude 1. Stock</a:t>
              </a:r>
            </a:p>
          </p:txBody>
        </p:sp>
        <p:pic>
          <p:nvPicPr>
            <p:cNvPr id="20" name="Picture 12" descr="Bild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675" y="5729288"/>
              <a:ext cx="3905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3" descr="Bild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72475" y="703263"/>
              <a:ext cx="855663" cy="855662"/>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14"/>
            <p:cNvSpPr txBox="1">
              <a:spLocks noChangeArrowheads="1"/>
            </p:cNvSpPr>
            <p:nvPr/>
          </p:nvSpPr>
          <p:spPr bwMode="auto">
            <a:xfrm>
              <a:off x="6825208" y="1916831"/>
              <a:ext cx="296432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buFontTx/>
                <a:buChar char="•"/>
              </a:pPr>
              <a:r>
                <a:rPr lang="de-DE" altLang="de-DE" sz="1600" b="1" dirty="0">
                  <a:solidFill>
                    <a:srgbClr val="000000"/>
                  </a:solidFill>
                  <a:latin typeface="Arial" charset="0"/>
                </a:rPr>
                <a:t> Schleifraum</a:t>
              </a:r>
            </a:p>
            <a:p>
              <a:pPr fontAlgn="base">
                <a:spcBef>
                  <a:spcPct val="50000"/>
                </a:spcBef>
                <a:spcAft>
                  <a:spcPct val="0"/>
                </a:spcAft>
                <a:buFontTx/>
                <a:buChar char="•"/>
              </a:pPr>
              <a:r>
                <a:rPr lang="de-DE" altLang="de-DE" sz="1600" b="1" dirty="0">
                  <a:solidFill>
                    <a:srgbClr val="000000"/>
                  </a:solidFill>
                  <a:latin typeface="Arial" charset="0"/>
                </a:rPr>
                <a:t> Benutzung einer Flex</a:t>
              </a:r>
            </a:p>
            <a:p>
              <a:pPr fontAlgn="base">
                <a:spcBef>
                  <a:spcPct val="50000"/>
                </a:spcBef>
                <a:spcAft>
                  <a:spcPct val="0"/>
                </a:spcAft>
                <a:buFontTx/>
                <a:buChar char="•"/>
              </a:pPr>
              <a:r>
                <a:rPr lang="de-DE" altLang="de-DE" sz="1600" b="1" dirty="0">
                  <a:solidFill>
                    <a:srgbClr val="000000"/>
                  </a:solidFill>
                  <a:latin typeface="Arial" charset="0"/>
                </a:rPr>
                <a:t> Staubsauger </a:t>
              </a:r>
              <a:r>
                <a:rPr lang="de-DE" altLang="de-DE" sz="1600" b="1" dirty="0" smtClean="0">
                  <a:solidFill>
                    <a:srgbClr val="000000"/>
                  </a:solidFill>
                  <a:latin typeface="Arial" charset="0"/>
                </a:rPr>
                <a:t>ESTA</a:t>
              </a:r>
            </a:p>
            <a:p>
              <a:pPr fontAlgn="base">
                <a:spcBef>
                  <a:spcPct val="50000"/>
                </a:spcBef>
                <a:spcAft>
                  <a:spcPct val="0"/>
                </a:spcAft>
                <a:buFontTx/>
                <a:buChar char="•"/>
              </a:pPr>
              <a:endParaRPr lang="de-DE" altLang="de-DE" sz="1600" b="1" dirty="0" smtClean="0">
                <a:solidFill>
                  <a:srgbClr val="000000"/>
                </a:solidFill>
                <a:latin typeface="Arial" charset="0"/>
              </a:endParaRPr>
            </a:p>
            <a:p>
              <a:pPr fontAlgn="base">
                <a:spcBef>
                  <a:spcPct val="50000"/>
                </a:spcBef>
                <a:spcAft>
                  <a:spcPct val="0"/>
                </a:spcAft>
              </a:pPr>
              <a:endParaRPr lang="de-DE" altLang="de-DE" sz="1600" b="1" dirty="0" smtClean="0">
                <a:solidFill>
                  <a:srgbClr val="000000"/>
                </a:solidFill>
                <a:latin typeface="Arial" charset="0"/>
              </a:endParaRPr>
            </a:p>
          </p:txBody>
        </p:sp>
      </p:grpSp>
      <p:sp>
        <p:nvSpPr>
          <p:cNvPr id="19"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27037419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8"/>
          <p:cNvSpPr>
            <a:spLocks noGrp="1" noChangeArrowheads="1"/>
          </p:cNvSpPr>
          <p:nvPr>
            <p:ph type="sldNum" sz="quarter" idx="11"/>
          </p:nvPr>
        </p:nvSpPr>
        <p:spPr>
          <a:ln/>
        </p:spPr>
        <p:txBody>
          <a:bodyPr/>
          <a:lstStyle/>
          <a:p>
            <a:fld id="{7E6A1ADE-5130-498F-85FE-27ACF4C3F7B2}" type="slidenum">
              <a:rPr lang="de-DE" altLang="de-DE"/>
              <a:pPr/>
              <a:t>37</a:t>
            </a:fld>
            <a:endParaRPr lang="de-DE" altLang="de-DE"/>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
        <p:nvSpPr>
          <p:cNvPr id="115716" name="Text Box 4"/>
          <p:cNvSpPr txBox="1">
            <a:spLocks noChangeArrowheads="1"/>
          </p:cNvSpPr>
          <p:nvPr/>
        </p:nvSpPr>
        <p:spPr bwMode="auto">
          <a:xfrm>
            <a:off x="845215" y="1124744"/>
            <a:ext cx="7995138"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altLang="de-DE" sz="2400" b="1" dirty="0" smtClean="0">
                <a:solidFill>
                  <a:srgbClr val="0070C0"/>
                </a:solidFill>
                <a:latin typeface="Arial" panose="020B0604020202020204" pitchFamily="34" charset="0"/>
                <a:cs typeface="Arial" panose="020B0604020202020204" pitchFamily="34" charset="0"/>
              </a:rPr>
              <a:t>Verschiedenes - Sicherheitsbegehung</a:t>
            </a:r>
            <a:endParaRPr lang="de-DE" altLang="de-DE" sz="2400" b="1" dirty="0">
              <a:solidFill>
                <a:srgbClr val="0070C0"/>
              </a:solidFill>
              <a:latin typeface="Arial" panose="020B0604020202020204" pitchFamily="34" charset="0"/>
              <a:cs typeface="Arial" panose="020B0604020202020204" pitchFamily="34" charset="0"/>
            </a:endParaRPr>
          </a:p>
          <a:p>
            <a:endParaRPr lang="de-DE" altLang="de-DE" b="1" dirty="0">
              <a:latin typeface="Arial" panose="020B0604020202020204" pitchFamily="34" charset="0"/>
              <a:cs typeface="Arial" panose="020B0604020202020204" pitchFamily="34" charset="0"/>
            </a:endParaRPr>
          </a:p>
          <a:p>
            <a:r>
              <a:rPr lang="de-DE" altLang="de-DE" sz="2000" b="1" dirty="0">
                <a:latin typeface="Arial" panose="020B0604020202020204" pitchFamily="34" charset="0"/>
                <a:cs typeface="Arial" panose="020B0604020202020204" pitchFamily="34" charset="0"/>
              </a:rPr>
              <a:t>Sicherheitsbegehung des Instituts </a:t>
            </a:r>
            <a:r>
              <a:rPr lang="de-DE" altLang="de-DE" sz="2000" b="1" dirty="0" smtClean="0">
                <a:latin typeface="Arial" panose="020B0604020202020204" pitchFamily="34" charset="0"/>
                <a:cs typeface="Arial" panose="020B0604020202020204" pitchFamily="34" charset="0"/>
              </a:rPr>
              <a:t>am 19. April 2017</a:t>
            </a:r>
            <a:endParaRPr lang="de-DE" altLang="de-DE" sz="2000" b="1" dirty="0">
              <a:latin typeface="Arial" panose="020B0604020202020204" pitchFamily="34" charset="0"/>
              <a:cs typeface="Arial" panose="020B0604020202020204" pitchFamily="34" charset="0"/>
            </a:endParaRPr>
          </a:p>
          <a:p>
            <a:endParaRPr lang="de-DE" altLang="de-DE" sz="2000" dirty="0">
              <a:latin typeface="Arial" panose="020B0604020202020204" pitchFamily="34" charset="0"/>
              <a:cs typeface="Arial" panose="020B0604020202020204" pitchFamily="34" charset="0"/>
            </a:endParaRPr>
          </a:p>
          <a:p>
            <a:r>
              <a:rPr lang="de-DE" altLang="de-DE" sz="2000" dirty="0">
                <a:latin typeface="Arial" panose="020B0604020202020204" pitchFamily="34" charset="0"/>
                <a:cs typeface="Arial" panose="020B0604020202020204" pitchFamily="34" charset="0"/>
              </a:rPr>
              <a:t>Mitarbeiter </a:t>
            </a:r>
            <a:r>
              <a:rPr lang="de-DE" altLang="de-DE" sz="2000" dirty="0" smtClean="0">
                <a:latin typeface="Arial" panose="020B0604020202020204" pitchFamily="34" charset="0"/>
                <a:cs typeface="Arial" panose="020B0604020202020204" pitchFamily="34" charset="0"/>
              </a:rPr>
              <a:t>der</a:t>
            </a:r>
          </a:p>
          <a:p>
            <a:endParaRPr lang="de-DE" altLang="de-DE" sz="2000" dirty="0">
              <a:latin typeface="Arial" panose="020B0604020202020204" pitchFamily="34" charset="0"/>
              <a:cs typeface="Arial" panose="020B0604020202020204" pitchFamily="34" charset="0"/>
            </a:endParaRPr>
          </a:p>
          <a:p>
            <a:pPr>
              <a:buFontTx/>
              <a:buChar char="•"/>
            </a:pPr>
            <a:r>
              <a:rPr lang="de-DE" altLang="de-DE" sz="2000" dirty="0">
                <a:latin typeface="Arial" panose="020B0604020202020204" pitchFamily="34" charset="0"/>
                <a:cs typeface="Arial" panose="020B0604020202020204" pitchFamily="34" charset="0"/>
              </a:rPr>
              <a:t> Zentralen Verwaltung – Sicherheitswesen</a:t>
            </a:r>
          </a:p>
          <a:p>
            <a:pPr>
              <a:buFontTx/>
              <a:buChar char="•"/>
            </a:pPr>
            <a:r>
              <a:rPr lang="de-DE" altLang="de-DE" sz="2000" dirty="0">
                <a:latin typeface="Arial" panose="020B0604020202020204" pitchFamily="34" charset="0"/>
                <a:cs typeface="Arial" panose="020B0604020202020204" pitchFamily="34" charset="0"/>
              </a:rPr>
              <a:t> Betriebsarzt</a:t>
            </a:r>
          </a:p>
          <a:p>
            <a:pPr>
              <a:buFontTx/>
              <a:buChar char="•"/>
            </a:pPr>
            <a:r>
              <a:rPr lang="de-DE" altLang="de-DE" sz="2000" dirty="0">
                <a:latin typeface="Arial" panose="020B0604020202020204" pitchFamily="34" charset="0"/>
                <a:cs typeface="Arial" panose="020B0604020202020204" pitchFamily="34" charset="0"/>
              </a:rPr>
              <a:t> Brandschutzbeauftragte</a:t>
            </a:r>
          </a:p>
          <a:p>
            <a:pPr>
              <a:buFontTx/>
              <a:buChar char="•"/>
            </a:pPr>
            <a:r>
              <a:rPr lang="de-DE" altLang="de-DE" sz="2000" dirty="0">
                <a:latin typeface="Arial" panose="020B0604020202020204" pitchFamily="34" charset="0"/>
                <a:cs typeface="Arial" panose="020B0604020202020204" pitchFamily="34" charset="0"/>
              </a:rPr>
              <a:t> Personalrat</a:t>
            </a:r>
          </a:p>
          <a:p>
            <a:pPr>
              <a:buFontTx/>
              <a:buChar char="•"/>
            </a:pPr>
            <a:r>
              <a:rPr lang="de-DE" altLang="de-DE" sz="2000" dirty="0">
                <a:latin typeface="Arial" panose="020B0604020202020204" pitchFamily="34" charset="0"/>
                <a:cs typeface="Arial" panose="020B0604020202020204" pitchFamily="34" charset="0"/>
              </a:rPr>
              <a:t> Vertreter des Instituts</a:t>
            </a:r>
          </a:p>
          <a:p>
            <a:pPr>
              <a:buFontTx/>
              <a:buChar char="•"/>
            </a:pPr>
            <a:endParaRPr lang="de-DE" altLang="de-DE" sz="2000" dirty="0"/>
          </a:p>
          <a:p>
            <a:pPr>
              <a:buFontTx/>
              <a:buChar char="•"/>
            </a:pPr>
            <a:endParaRPr lang="de-DE" altLang="de-DE" sz="2000" dirty="0"/>
          </a:p>
          <a:p>
            <a:r>
              <a:rPr lang="de-DE" altLang="de-DE" sz="1600" dirty="0"/>
              <a:t>	</a:t>
            </a:r>
          </a:p>
        </p:txBody>
      </p:sp>
    </p:spTree>
    <p:extLst>
      <p:ext uri="{BB962C8B-B14F-4D97-AF65-F5344CB8AC3E}">
        <p14:creationId xmlns:p14="http://schemas.microsoft.com/office/powerpoint/2010/main" val="3799399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38</a:t>
            </a:fld>
            <a:endParaRPr lang="de-DE" dirty="0"/>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
        <p:nvSpPr>
          <p:cNvPr id="4" name="Text Box 4"/>
          <p:cNvSpPr txBox="1">
            <a:spLocks noChangeArrowheads="1"/>
          </p:cNvSpPr>
          <p:nvPr/>
        </p:nvSpPr>
        <p:spPr bwMode="auto">
          <a:xfrm>
            <a:off x="867005" y="764704"/>
            <a:ext cx="7995138"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de-DE" altLang="de-DE" sz="2400" b="1" dirty="0">
                <a:solidFill>
                  <a:srgbClr val="0070C0"/>
                </a:solidFill>
                <a:latin typeface="Arial" charset="0"/>
              </a:rPr>
              <a:t>Beauftragte</a:t>
            </a: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r>
              <a:rPr lang="de-DE" altLang="de-DE" sz="1600" dirty="0">
                <a:solidFill>
                  <a:srgbClr val="000000"/>
                </a:solidFill>
                <a:latin typeface="Arial" charset="0"/>
              </a:rPr>
              <a:t>Abfallbeauftragter		Herr T. Öztürk 			62177</a:t>
            </a: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r>
              <a:rPr lang="de-DE" altLang="de-DE" sz="1600" dirty="0">
                <a:solidFill>
                  <a:srgbClr val="000000"/>
                </a:solidFill>
                <a:latin typeface="Arial" charset="0"/>
              </a:rPr>
              <a:t>Befähigte Person für die	Herr J.-P. Teixeira-Marques		62028</a:t>
            </a:r>
          </a:p>
          <a:p>
            <a:pPr fontAlgn="base">
              <a:spcBef>
                <a:spcPct val="0"/>
              </a:spcBef>
              <a:spcAft>
                <a:spcPct val="0"/>
              </a:spcAft>
            </a:pPr>
            <a:r>
              <a:rPr lang="de-DE" altLang="de-DE" sz="1600" dirty="0">
                <a:solidFill>
                  <a:srgbClr val="000000"/>
                </a:solidFill>
                <a:latin typeface="Arial" charset="0"/>
              </a:rPr>
              <a:t>Prüfung von Leitern, Tritten </a:t>
            </a:r>
          </a:p>
          <a:p>
            <a:pPr fontAlgn="base">
              <a:spcBef>
                <a:spcPct val="0"/>
              </a:spcBef>
              <a:spcAft>
                <a:spcPct val="0"/>
              </a:spcAft>
            </a:pPr>
            <a:r>
              <a:rPr lang="de-DE" altLang="de-DE" sz="1600" dirty="0">
                <a:solidFill>
                  <a:srgbClr val="000000"/>
                </a:solidFill>
                <a:latin typeface="Arial" charset="0"/>
              </a:rPr>
              <a:t>und Kleingerüsten</a:t>
            </a: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r>
              <a:rPr lang="de-DE" altLang="de-DE" sz="1600" dirty="0">
                <a:solidFill>
                  <a:srgbClr val="000000"/>
                </a:solidFill>
                <a:latin typeface="Arial" charset="0"/>
              </a:rPr>
              <a:t>Brandschutzhelfer		</a:t>
            </a:r>
            <a:r>
              <a:rPr lang="de-DE" altLang="de-DE" sz="1600" dirty="0" smtClean="0">
                <a:solidFill>
                  <a:srgbClr val="000000"/>
                </a:solidFill>
                <a:latin typeface="Arial" charset="0"/>
              </a:rPr>
              <a:t>Dr</a:t>
            </a:r>
            <a:r>
              <a:rPr lang="de-DE" altLang="de-DE" sz="1600" dirty="0">
                <a:solidFill>
                  <a:srgbClr val="000000"/>
                </a:solidFill>
                <a:latin typeface="Arial" charset="0"/>
              </a:rPr>
              <a:t>. T. Schmidt			62127 </a:t>
            </a:r>
            <a:endParaRPr lang="de-DE" altLang="de-DE" sz="1600" dirty="0" smtClean="0">
              <a:solidFill>
                <a:srgbClr val="000000"/>
              </a:solidFill>
              <a:latin typeface="Arial" charset="0"/>
            </a:endParaRPr>
          </a:p>
          <a:p>
            <a:pPr fontAlgn="base">
              <a:spcBef>
                <a:spcPct val="0"/>
              </a:spcBef>
              <a:spcAft>
                <a:spcPct val="0"/>
              </a:spcAft>
            </a:pPr>
            <a:r>
              <a:rPr lang="de-DE" altLang="de-DE" sz="1600" dirty="0" smtClean="0">
                <a:solidFill>
                  <a:srgbClr val="000000"/>
                </a:solidFill>
                <a:latin typeface="Arial" charset="0"/>
              </a:rPr>
              <a:t>			Dr. M. Buck			62124</a:t>
            </a:r>
          </a:p>
          <a:p>
            <a:pPr fontAlgn="base">
              <a:spcBef>
                <a:spcPct val="0"/>
              </a:spcBef>
              <a:spcAft>
                <a:spcPct val="0"/>
              </a:spcAft>
            </a:pPr>
            <a:r>
              <a:rPr lang="de-DE" altLang="de-DE" sz="1600" dirty="0">
                <a:solidFill>
                  <a:srgbClr val="000000"/>
                </a:solidFill>
                <a:latin typeface="Arial" charset="0"/>
              </a:rPr>
              <a:t>	</a:t>
            </a:r>
            <a:r>
              <a:rPr lang="de-DE" altLang="de-DE" sz="1600" dirty="0" smtClean="0">
                <a:solidFill>
                  <a:srgbClr val="000000"/>
                </a:solidFill>
                <a:latin typeface="Arial" charset="0"/>
              </a:rPr>
              <a:t>		Herr T. Öztürk			62177</a:t>
            </a:r>
          </a:p>
          <a:p>
            <a:pPr fontAlgn="base">
              <a:spcBef>
                <a:spcPct val="0"/>
              </a:spcBef>
              <a:spcAft>
                <a:spcPct val="0"/>
              </a:spcAft>
            </a:pPr>
            <a:r>
              <a:rPr lang="de-DE" altLang="de-DE" sz="1600" dirty="0" smtClean="0">
                <a:solidFill>
                  <a:srgbClr val="000000"/>
                </a:solidFill>
                <a:latin typeface="Arial" charset="0"/>
              </a:rPr>
              <a:t>			Herr T. Boldt			69669</a:t>
            </a:r>
          </a:p>
          <a:p>
            <a:pPr fontAlgn="base">
              <a:spcBef>
                <a:spcPct val="0"/>
              </a:spcBef>
              <a:spcAft>
                <a:spcPct val="0"/>
              </a:spcAft>
            </a:pPr>
            <a:r>
              <a:rPr lang="de-DE" altLang="de-DE" sz="1600" dirty="0">
                <a:solidFill>
                  <a:srgbClr val="000000"/>
                </a:solidFill>
                <a:latin typeface="Arial" charset="0"/>
              </a:rPr>
              <a:t>	</a:t>
            </a:r>
            <a:r>
              <a:rPr lang="de-DE" altLang="de-DE" sz="1600" dirty="0" smtClean="0">
                <a:solidFill>
                  <a:srgbClr val="000000"/>
                </a:solidFill>
                <a:latin typeface="Arial" charset="0"/>
              </a:rPr>
              <a:t>		Dr. P. Schäfer			62143</a:t>
            </a:r>
            <a:endParaRPr lang="de-DE" altLang="de-DE" sz="1600" dirty="0">
              <a:solidFill>
                <a:srgbClr val="000000"/>
              </a:solidFill>
              <a:latin typeface="Arial" charset="0"/>
            </a:endParaRPr>
          </a:p>
          <a:p>
            <a:pPr fontAlgn="base">
              <a:spcBef>
                <a:spcPct val="0"/>
              </a:spcBef>
              <a:spcAft>
                <a:spcPct val="0"/>
              </a:spcAft>
            </a:pPr>
            <a:r>
              <a:rPr lang="de-DE" altLang="de-DE" sz="1600" dirty="0">
                <a:solidFill>
                  <a:srgbClr val="000000"/>
                </a:solidFill>
                <a:latin typeface="Arial" charset="0"/>
              </a:rPr>
              <a:t>						</a:t>
            </a:r>
          </a:p>
          <a:p>
            <a:pPr fontAlgn="base">
              <a:spcBef>
                <a:spcPct val="0"/>
              </a:spcBef>
              <a:spcAft>
                <a:spcPct val="0"/>
              </a:spcAft>
            </a:pPr>
            <a:r>
              <a:rPr lang="de-DE" altLang="de-DE" sz="1600" dirty="0">
                <a:solidFill>
                  <a:srgbClr val="000000"/>
                </a:solidFill>
                <a:latin typeface="Arial" charset="0"/>
              </a:rPr>
              <a:t>Ersthelfer			</a:t>
            </a:r>
            <a:r>
              <a:rPr lang="de-DE" altLang="de-DE" sz="1600" dirty="0" smtClean="0">
                <a:solidFill>
                  <a:srgbClr val="000000"/>
                </a:solidFill>
                <a:latin typeface="Arial" charset="0"/>
              </a:rPr>
              <a:t>Frau </a:t>
            </a:r>
            <a:r>
              <a:rPr lang="de-DE" altLang="de-DE" sz="1600" dirty="0">
                <a:solidFill>
                  <a:srgbClr val="000000"/>
                </a:solidFill>
                <a:latin typeface="Arial" charset="0"/>
              </a:rPr>
              <a:t>A. Schmidt			69668</a:t>
            </a:r>
          </a:p>
          <a:p>
            <a:pPr fontAlgn="base">
              <a:spcBef>
                <a:spcPct val="0"/>
              </a:spcBef>
              <a:spcAft>
                <a:spcPct val="0"/>
              </a:spcAft>
            </a:pPr>
            <a:r>
              <a:rPr lang="de-DE" altLang="de-DE" sz="1600" dirty="0">
                <a:solidFill>
                  <a:srgbClr val="000000"/>
                </a:solidFill>
                <a:latin typeface="Arial" charset="0"/>
              </a:rPr>
              <a:t>			Dr. T. Schmidt			62127</a:t>
            </a:r>
          </a:p>
          <a:p>
            <a:pPr fontAlgn="base">
              <a:spcBef>
                <a:spcPct val="0"/>
              </a:spcBef>
              <a:spcAft>
                <a:spcPct val="0"/>
              </a:spcAft>
            </a:pPr>
            <a:r>
              <a:rPr lang="de-DE" altLang="de-DE" sz="1600" dirty="0">
                <a:solidFill>
                  <a:srgbClr val="000000"/>
                </a:solidFill>
                <a:latin typeface="Arial" charset="0"/>
              </a:rPr>
              <a:t>			Dr. R. </a:t>
            </a:r>
            <a:r>
              <a:rPr lang="de-DE" altLang="de-DE" sz="1600" dirty="0" err="1">
                <a:solidFill>
                  <a:srgbClr val="000000"/>
                </a:solidFill>
                <a:latin typeface="Arial" charset="0"/>
              </a:rPr>
              <a:t>Mertz</a:t>
            </a:r>
            <a:r>
              <a:rPr lang="de-DE" altLang="de-DE" sz="1600" dirty="0">
                <a:solidFill>
                  <a:srgbClr val="000000"/>
                </a:solidFill>
                <a:latin typeface="Arial" charset="0"/>
              </a:rPr>
              <a:t>			</a:t>
            </a:r>
            <a:r>
              <a:rPr lang="de-DE" altLang="de-DE" sz="1600" dirty="0" smtClean="0">
                <a:solidFill>
                  <a:srgbClr val="000000"/>
                </a:solidFill>
                <a:latin typeface="Arial" charset="0"/>
              </a:rPr>
              <a:t>62126</a:t>
            </a:r>
          </a:p>
          <a:p>
            <a:pPr lvl="0" fontAlgn="base">
              <a:spcBef>
                <a:spcPct val="0"/>
              </a:spcBef>
              <a:spcAft>
                <a:spcPct val="0"/>
              </a:spcAft>
            </a:pPr>
            <a:r>
              <a:rPr lang="de-DE" altLang="de-DE" sz="1600" dirty="0">
                <a:solidFill>
                  <a:srgbClr val="000000"/>
                </a:solidFill>
                <a:latin typeface="Arial" charset="0"/>
              </a:rPr>
              <a:t>	</a:t>
            </a:r>
            <a:r>
              <a:rPr lang="de-DE" altLang="de-DE" sz="1600" dirty="0" smtClean="0">
                <a:solidFill>
                  <a:srgbClr val="000000"/>
                </a:solidFill>
                <a:latin typeface="Arial" charset="0"/>
              </a:rPr>
              <a:t>		Herr </a:t>
            </a:r>
            <a:r>
              <a:rPr lang="de-DE" altLang="de-DE" sz="1600" dirty="0">
                <a:solidFill>
                  <a:srgbClr val="000000"/>
                </a:solidFill>
                <a:latin typeface="Arial" charset="0"/>
              </a:rPr>
              <a:t>T. Öztürk			62177</a:t>
            </a:r>
          </a:p>
          <a:p>
            <a:pPr lvl="0" fontAlgn="base">
              <a:spcBef>
                <a:spcPct val="0"/>
              </a:spcBef>
              <a:spcAft>
                <a:spcPct val="0"/>
              </a:spcAft>
            </a:pPr>
            <a:r>
              <a:rPr lang="de-DE" altLang="de-DE" sz="1600" dirty="0">
                <a:solidFill>
                  <a:srgbClr val="000000"/>
                </a:solidFill>
                <a:latin typeface="Arial" charset="0"/>
              </a:rPr>
              <a:t>			Herr T. Boldt			</a:t>
            </a:r>
            <a:r>
              <a:rPr lang="de-DE" altLang="de-DE" sz="1600" dirty="0" smtClean="0">
                <a:solidFill>
                  <a:srgbClr val="000000"/>
                </a:solidFill>
                <a:latin typeface="Arial" charset="0"/>
              </a:rPr>
              <a:t>69669</a:t>
            </a:r>
          </a:p>
          <a:p>
            <a:pPr fontAlgn="base">
              <a:spcBef>
                <a:spcPct val="0"/>
              </a:spcBef>
              <a:spcAft>
                <a:spcPct val="0"/>
              </a:spcAft>
            </a:pPr>
            <a:r>
              <a:rPr lang="de-DE" altLang="de-DE" sz="1600" dirty="0" smtClean="0">
                <a:solidFill>
                  <a:srgbClr val="000000"/>
                </a:solidFill>
                <a:latin typeface="Arial" charset="0"/>
              </a:rPr>
              <a:t>			Herr </a:t>
            </a:r>
            <a:r>
              <a:rPr lang="de-DE" altLang="de-DE" sz="1600" dirty="0">
                <a:solidFill>
                  <a:srgbClr val="000000"/>
                </a:solidFill>
                <a:latin typeface="Arial" charset="0"/>
              </a:rPr>
              <a:t>Murat </a:t>
            </a:r>
            <a:r>
              <a:rPr lang="de-DE" altLang="de-DE" sz="1600" dirty="0" err="1">
                <a:solidFill>
                  <a:srgbClr val="000000"/>
                </a:solidFill>
                <a:latin typeface="Arial" charset="0"/>
              </a:rPr>
              <a:t>Öztan</a:t>
            </a:r>
            <a:r>
              <a:rPr lang="de-DE" altLang="de-DE" sz="1600" dirty="0">
                <a:solidFill>
                  <a:srgbClr val="000000"/>
                </a:solidFill>
                <a:latin typeface="Arial" charset="0"/>
              </a:rPr>
              <a:t>			62153</a:t>
            </a:r>
          </a:p>
          <a:p>
            <a:pPr fontAlgn="base">
              <a:spcBef>
                <a:spcPct val="0"/>
              </a:spcBef>
              <a:spcAft>
                <a:spcPct val="0"/>
              </a:spcAft>
            </a:pPr>
            <a:r>
              <a:rPr lang="de-DE" altLang="de-DE" sz="1600" dirty="0">
                <a:solidFill>
                  <a:srgbClr val="000000"/>
                </a:solidFill>
                <a:latin typeface="Arial" charset="0"/>
              </a:rPr>
              <a:t> 			Herr Christian </a:t>
            </a:r>
            <a:r>
              <a:rPr lang="de-DE" altLang="de-DE" sz="1600" dirty="0" err="1">
                <a:solidFill>
                  <a:srgbClr val="000000"/>
                </a:solidFill>
                <a:latin typeface="Arial" charset="0"/>
              </a:rPr>
              <a:t>Reiss</a:t>
            </a:r>
            <a:r>
              <a:rPr lang="de-DE" altLang="de-DE" sz="1600" dirty="0">
                <a:solidFill>
                  <a:srgbClr val="000000"/>
                </a:solidFill>
                <a:latin typeface="Arial" charset="0"/>
              </a:rPr>
              <a:t>			62150</a:t>
            </a:r>
          </a:p>
          <a:p>
            <a:pPr lvl="0"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r>
              <a:rPr lang="de-DE" altLang="de-DE" sz="1600" dirty="0">
                <a:solidFill>
                  <a:srgbClr val="000000"/>
                </a:solidFill>
                <a:latin typeface="Arial" charset="0"/>
              </a:rPr>
              <a:t>								</a:t>
            </a:r>
          </a:p>
          <a:p>
            <a:pPr fontAlgn="base">
              <a:spcBef>
                <a:spcPct val="0"/>
              </a:spcBef>
              <a:spcAft>
                <a:spcPct val="0"/>
              </a:spcAft>
            </a:pPr>
            <a:endParaRPr lang="de-DE" altLang="de-DE" sz="1600" dirty="0">
              <a:solidFill>
                <a:srgbClr val="000000"/>
              </a:solidFill>
              <a:latin typeface="Arial" charset="0"/>
            </a:endParaRPr>
          </a:p>
        </p:txBody>
      </p:sp>
    </p:spTree>
    <p:extLst>
      <p:ext uri="{BB962C8B-B14F-4D97-AF65-F5344CB8AC3E}">
        <p14:creationId xmlns:p14="http://schemas.microsoft.com/office/powerpoint/2010/main" val="25778977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39</a:t>
            </a:fld>
            <a:endParaRPr lang="de-DE" dirty="0"/>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
        <p:nvSpPr>
          <p:cNvPr id="4" name="Text Box 4"/>
          <p:cNvSpPr txBox="1">
            <a:spLocks noChangeArrowheads="1"/>
          </p:cNvSpPr>
          <p:nvPr/>
        </p:nvSpPr>
        <p:spPr bwMode="auto">
          <a:xfrm>
            <a:off x="899592" y="980728"/>
            <a:ext cx="799513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de-DE" altLang="de-DE" sz="2400" b="1" dirty="0">
                <a:solidFill>
                  <a:srgbClr val="0070C0"/>
                </a:solidFill>
                <a:latin typeface="Arial" charset="0"/>
              </a:rPr>
              <a:t>Beauftragte</a:t>
            </a: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r>
              <a:rPr lang="de-DE" altLang="de-DE" sz="1600" dirty="0" smtClean="0">
                <a:solidFill>
                  <a:srgbClr val="000000"/>
                </a:solidFill>
                <a:latin typeface="Arial" charset="0"/>
              </a:rPr>
              <a:t>Elektrotechnisch 	</a:t>
            </a:r>
            <a:r>
              <a:rPr lang="de-DE" altLang="de-DE" sz="1600" dirty="0">
                <a:solidFill>
                  <a:srgbClr val="000000"/>
                </a:solidFill>
                <a:latin typeface="Arial" charset="0"/>
              </a:rPr>
              <a:t>	 Herr J.-P. Teixeira-Marques		62028</a:t>
            </a:r>
            <a:endParaRPr lang="de-DE" altLang="de-DE" sz="1600" dirty="0" smtClean="0">
              <a:solidFill>
                <a:srgbClr val="000000"/>
              </a:solidFill>
              <a:latin typeface="Arial" charset="0"/>
            </a:endParaRPr>
          </a:p>
          <a:p>
            <a:pPr fontAlgn="base">
              <a:spcBef>
                <a:spcPct val="0"/>
              </a:spcBef>
              <a:spcAft>
                <a:spcPct val="0"/>
              </a:spcAft>
            </a:pPr>
            <a:r>
              <a:rPr lang="de-DE" altLang="de-DE" sz="1600" dirty="0" smtClean="0">
                <a:solidFill>
                  <a:srgbClr val="000000"/>
                </a:solidFill>
                <a:latin typeface="Arial" charset="0"/>
              </a:rPr>
              <a:t>unterwiesene Person</a:t>
            </a: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r>
              <a:rPr lang="de-DE" altLang="de-DE" sz="1600" dirty="0" smtClean="0">
                <a:solidFill>
                  <a:srgbClr val="000000"/>
                </a:solidFill>
                <a:latin typeface="Arial" charset="0"/>
              </a:rPr>
              <a:t>Gefahrgutbeauftragter</a:t>
            </a:r>
            <a:r>
              <a:rPr lang="de-DE" altLang="de-DE" sz="1600" dirty="0">
                <a:solidFill>
                  <a:srgbClr val="000000"/>
                </a:solidFill>
                <a:latin typeface="Arial" charset="0"/>
              </a:rPr>
              <a:t>	</a:t>
            </a:r>
            <a:r>
              <a:rPr lang="de-DE" altLang="de-DE" sz="1600" dirty="0" smtClean="0">
                <a:solidFill>
                  <a:srgbClr val="000000"/>
                </a:solidFill>
                <a:latin typeface="Arial" charset="0"/>
              </a:rPr>
              <a:t>- </a:t>
            </a:r>
          </a:p>
          <a:p>
            <a:pPr fontAlgn="base">
              <a:spcBef>
                <a:spcPct val="0"/>
              </a:spcBef>
              <a:spcAft>
                <a:spcPct val="0"/>
              </a:spcAft>
            </a:pPr>
            <a:r>
              <a:rPr lang="de-DE" altLang="de-DE" sz="1600" dirty="0" smtClean="0">
                <a:solidFill>
                  <a:srgbClr val="000000"/>
                </a:solidFill>
                <a:latin typeface="Arial" charset="0"/>
              </a:rPr>
              <a:t>Ansprechpartner		Dr. R. </a:t>
            </a:r>
            <a:r>
              <a:rPr lang="de-DE" altLang="de-DE" sz="1600" dirty="0" err="1" smtClean="0">
                <a:solidFill>
                  <a:srgbClr val="000000"/>
                </a:solidFill>
                <a:latin typeface="Arial" charset="0"/>
              </a:rPr>
              <a:t>Kulenovic</a:t>
            </a:r>
            <a:r>
              <a:rPr lang="de-DE" altLang="de-DE" sz="1600" dirty="0" smtClean="0">
                <a:solidFill>
                  <a:srgbClr val="000000"/>
                </a:solidFill>
                <a:latin typeface="Arial" charset="0"/>
              </a:rPr>
              <a:t> / Dr. R. </a:t>
            </a:r>
            <a:r>
              <a:rPr lang="de-DE" altLang="de-DE" sz="1600" dirty="0" err="1" smtClean="0">
                <a:solidFill>
                  <a:srgbClr val="000000"/>
                </a:solidFill>
                <a:latin typeface="Arial" charset="0"/>
              </a:rPr>
              <a:t>Mertz</a:t>
            </a:r>
            <a:r>
              <a:rPr lang="de-DE" altLang="de-DE" sz="1600" dirty="0" smtClean="0">
                <a:solidFill>
                  <a:srgbClr val="000000"/>
                </a:solidFill>
                <a:latin typeface="Arial" charset="0"/>
              </a:rPr>
              <a:t>		62120/62126</a:t>
            </a:r>
            <a:endParaRPr lang="de-DE" altLang="de-DE" sz="1600" dirty="0">
              <a:solidFill>
                <a:srgbClr val="000000"/>
              </a:solidFill>
              <a:latin typeface="Arial" charset="0"/>
            </a:endParaRP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r>
              <a:rPr lang="de-DE" altLang="de-DE" sz="1600" dirty="0">
                <a:solidFill>
                  <a:srgbClr val="000000"/>
                </a:solidFill>
                <a:latin typeface="Arial" charset="0"/>
              </a:rPr>
              <a:t>Laserschutzbeauftragter	Dr. R. </a:t>
            </a:r>
            <a:r>
              <a:rPr lang="de-DE" altLang="de-DE" sz="1600" dirty="0" err="1">
                <a:solidFill>
                  <a:srgbClr val="000000"/>
                </a:solidFill>
                <a:latin typeface="Arial" charset="0"/>
              </a:rPr>
              <a:t>Kulenovic</a:t>
            </a:r>
            <a:r>
              <a:rPr lang="de-DE" altLang="de-DE" sz="1600" dirty="0">
                <a:solidFill>
                  <a:srgbClr val="000000"/>
                </a:solidFill>
                <a:latin typeface="Arial" charset="0"/>
              </a:rPr>
              <a:t>			62120</a:t>
            </a: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r>
              <a:rPr lang="de-DE" altLang="de-DE" sz="1600" dirty="0">
                <a:solidFill>
                  <a:srgbClr val="000000"/>
                </a:solidFill>
                <a:latin typeface="Arial" charset="0"/>
              </a:rPr>
              <a:t>Sicherheitsbeauftragter	Dr. R. </a:t>
            </a:r>
            <a:r>
              <a:rPr lang="de-DE" altLang="de-DE" sz="1600" dirty="0" err="1">
                <a:solidFill>
                  <a:srgbClr val="000000"/>
                </a:solidFill>
                <a:latin typeface="Arial" charset="0"/>
              </a:rPr>
              <a:t>Mertz</a:t>
            </a:r>
            <a:r>
              <a:rPr lang="de-DE" altLang="de-DE" sz="1600" dirty="0">
                <a:solidFill>
                  <a:srgbClr val="000000"/>
                </a:solidFill>
                <a:latin typeface="Arial" charset="0"/>
              </a:rPr>
              <a:t>			62126</a:t>
            </a: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r>
              <a:rPr lang="de-DE" altLang="de-DE" sz="1600" dirty="0">
                <a:solidFill>
                  <a:srgbClr val="000000"/>
                </a:solidFill>
                <a:latin typeface="Arial" charset="0"/>
              </a:rPr>
              <a:t>Strahlenschutzbeauftragte	</a:t>
            </a:r>
            <a:r>
              <a:rPr lang="de-DE" altLang="de-DE" sz="1600" dirty="0" smtClean="0">
                <a:solidFill>
                  <a:srgbClr val="000000"/>
                </a:solidFill>
                <a:latin typeface="Arial" charset="0"/>
              </a:rPr>
              <a:t>Dr</a:t>
            </a:r>
            <a:r>
              <a:rPr lang="de-DE" altLang="de-DE" sz="1600" dirty="0">
                <a:solidFill>
                  <a:srgbClr val="000000"/>
                </a:solidFill>
                <a:latin typeface="Arial" charset="0"/>
              </a:rPr>
              <a:t>. M. Buck			62124		</a:t>
            </a:r>
            <a:r>
              <a:rPr lang="de-DE" altLang="de-DE" sz="1600" dirty="0" smtClean="0">
                <a:solidFill>
                  <a:srgbClr val="000000"/>
                </a:solidFill>
                <a:latin typeface="Arial" charset="0"/>
              </a:rPr>
              <a:t>		</a:t>
            </a:r>
          </a:p>
          <a:p>
            <a:pPr fontAlgn="base">
              <a:spcBef>
                <a:spcPct val="0"/>
              </a:spcBef>
              <a:spcAft>
                <a:spcPct val="0"/>
              </a:spcAft>
            </a:pPr>
            <a:r>
              <a:rPr lang="de-DE" altLang="de-DE" sz="1600" dirty="0">
                <a:solidFill>
                  <a:srgbClr val="000000"/>
                </a:solidFill>
                <a:latin typeface="Arial" charset="0"/>
              </a:rPr>
              <a:t>	</a:t>
            </a:r>
            <a:r>
              <a:rPr lang="de-DE" altLang="de-DE" sz="1600" dirty="0" smtClean="0">
                <a:solidFill>
                  <a:srgbClr val="000000"/>
                </a:solidFill>
                <a:latin typeface="Arial" charset="0"/>
              </a:rPr>
              <a:t>		bis 31.12.2017</a:t>
            </a:r>
          </a:p>
          <a:p>
            <a:pPr fontAlgn="base">
              <a:spcBef>
                <a:spcPct val="0"/>
              </a:spcBef>
              <a:spcAft>
                <a:spcPct val="0"/>
              </a:spcAft>
            </a:pPr>
            <a:r>
              <a:rPr lang="de-DE" altLang="de-DE" sz="1600" dirty="0">
                <a:solidFill>
                  <a:srgbClr val="000000"/>
                </a:solidFill>
                <a:latin typeface="Arial" charset="0"/>
              </a:rPr>
              <a:t>	</a:t>
            </a:r>
            <a:r>
              <a:rPr lang="de-DE" altLang="de-DE" sz="1600" dirty="0" smtClean="0">
                <a:solidFill>
                  <a:srgbClr val="000000"/>
                </a:solidFill>
                <a:latin typeface="Arial" charset="0"/>
              </a:rPr>
              <a:t>		Dr</a:t>
            </a:r>
            <a:r>
              <a:rPr lang="de-DE" altLang="de-DE" sz="1600" dirty="0">
                <a:solidFill>
                  <a:srgbClr val="000000"/>
                </a:solidFill>
                <a:latin typeface="Arial" charset="0"/>
              </a:rPr>
              <a:t>. T. </a:t>
            </a:r>
            <a:r>
              <a:rPr lang="de-DE" altLang="de-DE" sz="1600" dirty="0" smtClean="0">
                <a:solidFill>
                  <a:srgbClr val="000000"/>
                </a:solidFill>
                <a:latin typeface="Arial" charset="0"/>
              </a:rPr>
              <a:t>Schmidt</a:t>
            </a:r>
            <a:r>
              <a:rPr lang="de-DE" altLang="de-DE" sz="1600" dirty="0">
                <a:solidFill>
                  <a:srgbClr val="000000"/>
                </a:solidFill>
                <a:latin typeface="Arial" charset="0"/>
              </a:rPr>
              <a:t>			62127</a:t>
            </a:r>
          </a:p>
          <a:p>
            <a:pPr fontAlgn="base">
              <a:spcBef>
                <a:spcPct val="0"/>
              </a:spcBef>
              <a:spcAft>
                <a:spcPct val="0"/>
              </a:spcAft>
            </a:pPr>
            <a:r>
              <a:rPr lang="de-DE" altLang="de-DE" sz="1600" dirty="0" smtClean="0">
                <a:solidFill>
                  <a:srgbClr val="000000"/>
                </a:solidFill>
                <a:latin typeface="Arial" charset="0"/>
              </a:rPr>
              <a:t>			</a:t>
            </a:r>
          </a:p>
          <a:p>
            <a:pPr fontAlgn="base">
              <a:spcBef>
                <a:spcPct val="0"/>
              </a:spcBef>
              <a:spcAft>
                <a:spcPct val="0"/>
              </a:spcAft>
            </a:pPr>
            <a:r>
              <a:rPr lang="de-DE" altLang="de-DE" sz="1600" dirty="0">
                <a:solidFill>
                  <a:srgbClr val="000000"/>
                </a:solidFill>
                <a:latin typeface="Arial" charset="0"/>
              </a:rPr>
              <a:t>	</a:t>
            </a:r>
            <a:r>
              <a:rPr lang="de-DE" altLang="de-DE" sz="1600" dirty="0" smtClean="0">
                <a:solidFill>
                  <a:srgbClr val="000000"/>
                </a:solidFill>
                <a:latin typeface="Arial" charset="0"/>
              </a:rPr>
              <a:t>		ab </a:t>
            </a:r>
            <a:r>
              <a:rPr lang="de-DE" altLang="de-DE" sz="1600" smtClean="0">
                <a:solidFill>
                  <a:srgbClr val="000000"/>
                </a:solidFill>
                <a:latin typeface="Arial" charset="0"/>
              </a:rPr>
              <a:t>01.01.2018 vorläufig</a:t>
            </a:r>
            <a:endParaRPr lang="de-DE" altLang="de-DE" sz="1600" dirty="0" smtClean="0">
              <a:solidFill>
                <a:srgbClr val="000000"/>
              </a:solidFill>
              <a:latin typeface="Arial" charset="0"/>
            </a:endParaRPr>
          </a:p>
          <a:p>
            <a:pPr fontAlgn="base">
              <a:spcBef>
                <a:spcPct val="0"/>
              </a:spcBef>
              <a:spcAft>
                <a:spcPct val="0"/>
              </a:spcAft>
            </a:pPr>
            <a:r>
              <a:rPr lang="de-DE" altLang="de-DE" sz="1600" dirty="0">
                <a:solidFill>
                  <a:srgbClr val="000000"/>
                </a:solidFill>
                <a:latin typeface="Arial" charset="0"/>
              </a:rPr>
              <a:t>			</a:t>
            </a:r>
            <a:r>
              <a:rPr lang="de-DE" altLang="de-DE" sz="1600" dirty="0" smtClean="0">
                <a:solidFill>
                  <a:srgbClr val="000000"/>
                </a:solidFill>
                <a:latin typeface="Arial" charset="0"/>
              </a:rPr>
              <a:t>Dr. H. </a:t>
            </a:r>
            <a:r>
              <a:rPr lang="de-DE" altLang="de-DE" sz="1600" dirty="0">
                <a:solidFill>
                  <a:srgbClr val="000000"/>
                </a:solidFill>
                <a:latin typeface="Arial" charset="0"/>
              </a:rPr>
              <a:t>Böttinger </a:t>
            </a:r>
            <a:r>
              <a:rPr lang="de-DE" altLang="de-DE" sz="1200" dirty="0" smtClean="0">
                <a:solidFill>
                  <a:srgbClr val="000000"/>
                </a:solidFill>
                <a:latin typeface="Arial" charset="0"/>
                <a:hlinkClick r:id="rId2"/>
              </a:rPr>
              <a:t>heiner.boettinger@izi.uni-stuttgart.de</a:t>
            </a:r>
            <a:endParaRPr lang="de-DE" altLang="de-DE" sz="1200" dirty="0" smtClean="0">
              <a:solidFill>
                <a:srgbClr val="000000"/>
              </a:solidFill>
              <a:latin typeface="Arial" charset="0"/>
            </a:endParaRPr>
          </a:p>
          <a:p>
            <a:pPr fontAlgn="base">
              <a:spcBef>
                <a:spcPct val="0"/>
              </a:spcBef>
              <a:spcAft>
                <a:spcPct val="0"/>
              </a:spcAft>
            </a:pPr>
            <a:r>
              <a:rPr lang="de-DE" altLang="de-DE" sz="1200" dirty="0">
                <a:solidFill>
                  <a:srgbClr val="000000"/>
                </a:solidFill>
                <a:latin typeface="Arial" charset="0"/>
              </a:rPr>
              <a:t>			</a:t>
            </a:r>
            <a:r>
              <a:rPr lang="de-DE" altLang="de-DE" sz="1600" dirty="0" smtClean="0">
                <a:solidFill>
                  <a:srgbClr val="000000"/>
                </a:solidFill>
                <a:latin typeface="Arial" charset="0"/>
              </a:rPr>
              <a:t>Herr H. </a:t>
            </a:r>
            <a:r>
              <a:rPr lang="de-DE" altLang="de-DE" sz="1600" dirty="0" err="1" smtClean="0">
                <a:solidFill>
                  <a:srgbClr val="000000"/>
                </a:solidFill>
                <a:latin typeface="Arial" charset="0"/>
              </a:rPr>
              <a:t>Gertkemper</a:t>
            </a:r>
            <a:r>
              <a:rPr lang="de-DE" altLang="de-DE" sz="1600" dirty="0" smtClean="0">
                <a:solidFill>
                  <a:srgbClr val="000000"/>
                </a:solidFill>
                <a:latin typeface="Arial" charset="0"/>
              </a:rPr>
              <a:t> </a:t>
            </a:r>
            <a:r>
              <a:rPr lang="de-DE" altLang="de-DE" sz="1200" dirty="0" smtClean="0">
                <a:solidFill>
                  <a:srgbClr val="000000"/>
                </a:solidFill>
                <a:latin typeface="Arial" charset="0"/>
                <a:hlinkClick r:id="rId3"/>
              </a:rPr>
              <a:t>gertkemper@mpa.uni-stuttgart.de</a:t>
            </a:r>
            <a:endParaRPr lang="de-DE" altLang="de-DE" sz="1200" dirty="0" smtClean="0">
              <a:solidFill>
                <a:srgbClr val="000000"/>
              </a:solidFill>
              <a:latin typeface="Arial" charset="0"/>
            </a:endParaRPr>
          </a:p>
          <a:p>
            <a:pPr fontAlgn="base">
              <a:spcBef>
                <a:spcPct val="0"/>
              </a:spcBef>
              <a:spcAft>
                <a:spcPct val="0"/>
              </a:spcAft>
            </a:pPr>
            <a:r>
              <a:rPr lang="de-DE" altLang="de-DE" sz="1600" dirty="0">
                <a:solidFill>
                  <a:srgbClr val="000000"/>
                </a:solidFill>
                <a:latin typeface="Arial" charset="0"/>
              </a:rPr>
              <a:t>	</a:t>
            </a:r>
            <a:r>
              <a:rPr lang="de-DE" altLang="de-DE" sz="1600" dirty="0" smtClean="0">
                <a:solidFill>
                  <a:srgbClr val="000000"/>
                </a:solidFill>
                <a:latin typeface="Arial" charset="0"/>
              </a:rPr>
              <a:t>		</a:t>
            </a:r>
            <a:endParaRPr lang="de-DE" altLang="de-DE" sz="1600" dirty="0">
              <a:solidFill>
                <a:srgbClr val="000000"/>
              </a:solidFill>
              <a:latin typeface="Arial" charset="0"/>
            </a:endParaRPr>
          </a:p>
        </p:txBody>
      </p:sp>
    </p:spTree>
    <p:extLst>
      <p:ext uri="{BB962C8B-B14F-4D97-AF65-F5344CB8AC3E}">
        <p14:creationId xmlns:p14="http://schemas.microsoft.com/office/powerpoint/2010/main" val="2638221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dirty="0" smtClean="0"/>
              <a:t>15.12.2017</a:t>
            </a:r>
            <a:endParaRPr lang="de-DE" dirty="0"/>
          </a:p>
        </p:txBody>
      </p:sp>
      <p:sp>
        <p:nvSpPr>
          <p:cNvPr id="3" name="Foliennummernplatzhalter 2"/>
          <p:cNvSpPr>
            <a:spLocks noGrp="1"/>
          </p:cNvSpPr>
          <p:nvPr>
            <p:ph type="sldNum" sz="quarter" idx="12"/>
          </p:nvPr>
        </p:nvSpPr>
        <p:spPr/>
        <p:txBody>
          <a:bodyPr/>
          <a:lstStyle/>
          <a:p>
            <a:fld id="{22052D5C-E0E1-4CA3-8BF6-A88EAF95CE23}" type="slidenum">
              <a:rPr lang="de-DE" smtClean="0"/>
              <a:pPr/>
              <a:t>4</a:t>
            </a:fld>
            <a:endParaRPr lang="de-DE" dirty="0"/>
          </a:p>
        </p:txBody>
      </p:sp>
      <p:sp>
        <p:nvSpPr>
          <p:cNvPr id="4" name="Rectangle 4"/>
          <p:cNvSpPr>
            <a:spLocks noChangeArrowheads="1"/>
          </p:cNvSpPr>
          <p:nvPr/>
        </p:nvSpPr>
        <p:spPr bwMode="auto">
          <a:xfrm>
            <a:off x="1060938" y="1027758"/>
            <a:ext cx="6532814" cy="446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r>
              <a:rPr lang="de-DE" altLang="de-DE" sz="2400" b="1" dirty="0">
                <a:solidFill>
                  <a:srgbClr val="0070C0"/>
                </a:solidFill>
                <a:latin typeface="Arial" charset="0"/>
              </a:rPr>
              <a:t>Arbeitsschutz</a:t>
            </a:r>
          </a:p>
          <a:p>
            <a:pPr eaLnBrk="0" fontAlgn="base" hangingPunct="0">
              <a:spcBef>
                <a:spcPct val="0"/>
              </a:spcBef>
              <a:spcAft>
                <a:spcPct val="0"/>
              </a:spcAft>
            </a:pPr>
            <a:endParaRPr lang="de-DE" altLang="de-DE" sz="2400" b="1" dirty="0">
              <a:solidFill>
                <a:srgbClr val="000000"/>
              </a:solidFill>
              <a:latin typeface="Arial" charset="0"/>
            </a:endParaRPr>
          </a:p>
          <a:p>
            <a:pPr eaLnBrk="0" fontAlgn="base" hangingPunct="0">
              <a:spcBef>
                <a:spcPct val="0"/>
              </a:spcBef>
              <a:spcAft>
                <a:spcPct val="0"/>
              </a:spcAft>
              <a:buFontTx/>
              <a:buChar char="•"/>
            </a:pPr>
            <a:r>
              <a:rPr lang="de-DE" altLang="de-DE" sz="2400" dirty="0">
                <a:solidFill>
                  <a:srgbClr val="000000"/>
                </a:solidFill>
                <a:latin typeface="Arial" charset="0"/>
              </a:rPr>
              <a:t> </a:t>
            </a:r>
            <a:r>
              <a:rPr lang="de-DE" altLang="de-DE" sz="2000" b="1" dirty="0" smtClean="0">
                <a:solidFill>
                  <a:srgbClr val="000000"/>
                </a:solidFill>
                <a:latin typeface="Arial" charset="0"/>
              </a:rPr>
              <a:t>Arbeitsschutzgesetz </a:t>
            </a:r>
            <a:r>
              <a:rPr lang="de-DE" altLang="de-DE" sz="1000" dirty="0">
                <a:solidFill>
                  <a:srgbClr val="000000"/>
                </a:solidFill>
                <a:hlinkClick r:id="rId2"/>
              </a:rPr>
              <a:t>ArbSchG</a:t>
            </a:r>
            <a:endParaRPr lang="de-DE" altLang="de-DE" sz="2000" b="1" dirty="0">
              <a:solidFill>
                <a:srgbClr val="000000"/>
              </a:solidFill>
              <a:latin typeface="Arial" charset="0"/>
            </a:endParaRPr>
          </a:p>
          <a:p>
            <a:pPr eaLnBrk="0" fontAlgn="base" hangingPunct="0">
              <a:spcBef>
                <a:spcPct val="0"/>
              </a:spcBef>
              <a:spcAft>
                <a:spcPct val="0"/>
              </a:spcAft>
            </a:pPr>
            <a:r>
              <a:rPr lang="de-DE" altLang="de-DE" sz="1200" dirty="0">
                <a:solidFill>
                  <a:srgbClr val="000000"/>
                </a:solidFill>
                <a:latin typeface="Arial" charset="0"/>
              </a:rPr>
              <a:t>    </a:t>
            </a:r>
          </a:p>
          <a:p>
            <a:pPr eaLnBrk="0" fontAlgn="base" hangingPunct="0">
              <a:spcBef>
                <a:spcPct val="0"/>
              </a:spcBef>
              <a:spcAft>
                <a:spcPct val="0"/>
              </a:spcAft>
              <a:buFontTx/>
              <a:buChar char="•"/>
            </a:pPr>
            <a:r>
              <a:rPr lang="de-DE" altLang="de-DE" sz="2000" dirty="0">
                <a:solidFill>
                  <a:srgbClr val="808080"/>
                </a:solidFill>
                <a:latin typeface="Arial" charset="0"/>
              </a:rPr>
              <a:t> </a:t>
            </a:r>
            <a:r>
              <a:rPr lang="de-DE" altLang="de-DE" sz="2000" dirty="0" smtClean="0">
                <a:solidFill>
                  <a:srgbClr val="808080"/>
                </a:solidFill>
                <a:latin typeface="Arial" charset="0"/>
              </a:rPr>
              <a:t>Arbeitssicherheitsgesetz </a:t>
            </a:r>
            <a:r>
              <a:rPr lang="de-DE" altLang="de-DE" sz="1000" dirty="0">
                <a:solidFill>
                  <a:srgbClr val="000000"/>
                </a:solidFill>
                <a:latin typeface="Arial" charset="0"/>
                <a:hlinkClick r:id="rId3"/>
              </a:rPr>
              <a:t> </a:t>
            </a:r>
            <a:r>
              <a:rPr lang="de-DE" altLang="de-DE" sz="1000" dirty="0">
                <a:solidFill>
                  <a:srgbClr val="000000"/>
                </a:solidFill>
                <a:latin typeface="Arial" charset="0"/>
                <a:hlinkClick r:id="rId4"/>
              </a:rPr>
              <a:t>ASiG</a:t>
            </a:r>
            <a:r>
              <a:rPr lang="de-DE" altLang="de-DE" sz="1000" dirty="0">
                <a:solidFill>
                  <a:srgbClr val="000000"/>
                </a:solidFill>
                <a:latin typeface="Arial" charset="0"/>
              </a:rPr>
              <a:t> </a:t>
            </a:r>
            <a:endParaRPr lang="de-DE" altLang="de-DE" sz="2000" dirty="0">
              <a:solidFill>
                <a:srgbClr val="808080"/>
              </a:solidFill>
              <a:latin typeface="Arial" charset="0"/>
            </a:endParaRPr>
          </a:p>
          <a:p>
            <a:pPr eaLnBrk="0" fontAlgn="base" hangingPunct="0">
              <a:spcBef>
                <a:spcPct val="0"/>
              </a:spcBef>
              <a:spcAft>
                <a:spcPct val="0"/>
              </a:spcAft>
            </a:pPr>
            <a:r>
              <a:rPr lang="de-DE" altLang="de-DE" sz="1200" dirty="0">
                <a:solidFill>
                  <a:srgbClr val="808080"/>
                </a:solidFill>
                <a:latin typeface="Arial" charset="0"/>
              </a:rPr>
              <a:t> </a:t>
            </a:r>
          </a:p>
          <a:p>
            <a:pPr eaLnBrk="0" fontAlgn="base" hangingPunct="0">
              <a:spcBef>
                <a:spcPct val="0"/>
              </a:spcBef>
              <a:spcAft>
                <a:spcPct val="0"/>
              </a:spcAft>
              <a:buFontTx/>
              <a:buChar char="•"/>
            </a:pPr>
            <a:r>
              <a:rPr lang="de-DE" altLang="de-DE" sz="2000" dirty="0">
                <a:solidFill>
                  <a:srgbClr val="808080"/>
                </a:solidFill>
                <a:latin typeface="Arial" charset="0"/>
              </a:rPr>
              <a:t> </a:t>
            </a:r>
            <a:r>
              <a:rPr lang="de-DE" altLang="de-DE" sz="2000" dirty="0" smtClean="0">
                <a:solidFill>
                  <a:srgbClr val="808080"/>
                </a:solidFill>
                <a:latin typeface="Arial" charset="0"/>
              </a:rPr>
              <a:t>Arbeitsstättenverordnung </a:t>
            </a:r>
            <a:r>
              <a:rPr lang="de-DE" altLang="de-DE" sz="1000" dirty="0" smtClean="0">
                <a:solidFill>
                  <a:srgbClr val="808080"/>
                </a:solidFill>
                <a:latin typeface="Arial" charset="0"/>
                <a:hlinkClick r:id="rId5"/>
              </a:rPr>
              <a:t>ArbStättV</a:t>
            </a:r>
            <a:endParaRPr lang="de-DE" altLang="de-DE" sz="1000" dirty="0">
              <a:solidFill>
                <a:srgbClr val="808080"/>
              </a:solidFill>
              <a:latin typeface="Arial" charset="0"/>
            </a:endParaRPr>
          </a:p>
          <a:p>
            <a:pPr eaLnBrk="0" fontAlgn="base" hangingPunct="0">
              <a:spcBef>
                <a:spcPct val="0"/>
              </a:spcBef>
              <a:spcAft>
                <a:spcPct val="0"/>
              </a:spcAft>
            </a:pPr>
            <a:endParaRPr lang="de-DE" altLang="de-DE" sz="1200" dirty="0">
              <a:solidFill>
                <a:srgbClr val="808080"/>
              </a:solidFill>
              <a:latin typeface="Arial" charset="0"/>
            </a:endParaRPr>
          </a:p>
          <a:p>
            <a:pPr eaLnBrk="0" fontAlgn="base" hangingPunct="0">
              <a:spcBef>
                <a:spcPct val="0"/>
              </a:spcBef>
              <a:spcAft>
                <a:spcPct val="0"/>
              </a:spcAft>
              <a:buFontTx/>
              <a:buChar char="•"/>
            </a:pPr>
            <a:r>
              <a:rPr lang="de-DE" altLang="de-DE" sz="2000" dirty="0">
                <a:solidFill>
                  <a:srgbClr val="000000"/>
                </a:solidFill>
                <a:latin typeface="Arial" charset="0"/>
              </a:rPr>
              <a:t> </a:t>
            </a:r>
            <a:r>
              <a:rPr lang="de-DE" altLang="de-DE" sz="2000" b="1" dirty="0">
                <a:solidFill>
                  <a:srgbClr val="000000"/>
                </a:solidFill>
                <a:latin typeface="Arial" charset="0"/>
              </a:rPr>
              <a:t>Betriebssicherheitsverordnung</a:t>
            </a:r>
          </a:p>
          <a:p>
            <a:pPr eaLnBrk="0" fontAlgn="base" hangingPunct="0">
              <a:spcBef>
                <a:spcPct val="0"/>
              </a:spcBef>
              <a:spcAft>
                <a:spcPct val="0"/>
              </a:spcAft>
            </a:pPr>
            <a:endParaRPr lang="de-DE" altLang="de-DE" sz="1200" dirty="0">
              <a:solidFill>
                <a:srgbClr val="000000"/>
              </a:solidFill>
              <a:latin typeface="Arial" charset="0"/>
            </a:endParaRPr>
          </a:p>
          <a:p>
            <a:pPr eaLnBrk="0" fontAlgn="base" hangingPunct="0">
              <a:spcBef>
                <a:spcPct val="0"/>
              </a:spcBef>
              <a:spcAft>
                <a:spcPct val="0"/>
              </a:spcAft>
              <a:buFontTx/>
              <a:buChar char="•"/>
            </a:pPr>
            <a:r>
              <a:rPr lang="de-DE" altLang="de-DE" sz="2000" dirty="0">
                <a:solidFill>
                  <a:srgbClr val="000000"/>
                </a:solidFill>
                <a:latin typeface="Arial" charset="0"/>
              </a:rPr>
              <a:t> </a:t>
            </a:r>
            <a:r>
              <a:rPr lang="de-DE" altLang="de-DE" sz="2000" b="1" dirty="0">
                <a:solidFill>
                  <a:srgbClr val="000000"/>
                </a:solidFill>
                <a:latin typeface="Arial" charset="0"/>
              </a:rPr>
              <a:t>Bildschirmarbeitsverordnung</a:t>
            </a:r>
          </a:p>
          <a:p>
            <a:pPr eaLnBrk="0" fontAlgn="base" hangingPunct="0">
              <a:spcBef>
                <a:spcPct val="0"/>
              </a:spcBef>
              <a:spcAft>
                <a:spcPct val="0"/>
              </a:spcAft>
            </a:pPr>
            <a:endParaRPr lang="de-DE" altLang="de-DE" sz="1200" dirty="0">
              <a:solidFill>
                <a:srgbClr val="000000"/>
              </a:solidFill>
              <a:latin typeface="Arial" charset="0"/>
            </a:endParaRPr>
          </a:p>
          <a:p>
            <a:pPr eaLnBrk="0" fontAlgn="base" hangingPunct="0">
              <a:spcBef>
                <a:spcPct val="0"/>
              </a:spcBef>
              <a:spcAft>
                <a:spcPct val="0"/>
              </a:spcAft>
              <a:buFontTx/>
              <a:buChar char="•"/>
            </a:pPr>
            <a:r>
              <a:rPr lang="de-DE" altLang="de-DE" sz="2000" dirty="0">
                <a:solidFill>
                  <a:srgbClr val="000000"/>
                </a:solidFill>
                <a:latin typeface="Arial" charset="0"/>
              </a:rPr>
              <a:t> </a:t>
            </a:r>
            <a:r>
              <a:rPr lang="de-DE" altLang="de-DE" sz="2000" b="1" dirty="0">
                <a:solidFill>
                  <a:srgbClr val="000000"/>
                </a:solidFill>
                <a:latin typeface="Arial" charset="0"/>
              </a:rPr>
              <a:t>Verordnung über persönliche Schutzausrüstungen</a:t>
            </a:r>
          </a:p>
          <a:p>
            <a:pPr eaLnBrk="0" fontAlgn="base" hangingPunct="0">
              <a:spcBef>
                <a:spcPct val="0"/>
              </a:spcBef>
              <a:spcAft>
                <a:spcPct val="0"/>
              </a:spcAft>
            </a:pPr>
            <a:endParaRPr lang="de-DE" altLang="de-DE" sz="1200" dirty="0">
              <a:solidFill>
                <a:srgbClr val="000000"/>
              </a:solidFill>
              <a:latin typeface="Arial" charset="0"/>
            </a:endParaRPr>
          </a:p>
          <a:p>
            <a:pPr eaLnBrk="0" fontAlgn="base" hangingPunct="0">
              <a:spcBef>
                <a:spcPct val="0"/>
              </a:spcBef>
              <a:spcAft>
                <a:spcPct val="0"/>
              </a:spcAft>
              <a:buFontTx/>
              <a:buChar char="•"/>
            </a:pPr>
            <a:r>
              <a:rPr lang="de-DE" altLang="de-DE" sz="2000" dirty="0">
                <a:solidFill>
                  <a:srgbClr val="000000"/>
                </a:solidFill>
                <a:latin typeface="Arial" charset="0"/>
              </a:rPr>
              <a:t> </a:t>
            </a:r>
            <a:r>
              <a:rPr lang="de-DE" altLang="de-DE" sz="2000" b="1" dirty="0">
                <a:solidFill>
                  <a:srgbClr val="000000"/>
                </a:solidFill>
                <a:latin typeface="Arial" charset="0"/>
              </a:rPr>
              <a:t>Unfallverhütungsvorschriften </a:t>
            </a:r>
          </a:p>
          <a:p>
            <a:pPr eaLnBrk="0" fontAlgn="base" hangingPunct="0">
              <a:spcBef>
                <a:spcPct val="0"/>
              </a:spcBef>
              <a:spcAft>
                <a:spcPct val="0"/>
              </a:spcAft>
            </a:pPr>
            <a:endParaRPr lang="de-DE" altLang="de-DE" sz="2000" dirty="0">
              <a:solidFill>
                <a:srgbClr val="000000"/>
              </a:solidFill>
              <a:latin typeface="Arial" charset="0"/>
            </a:endParaRPr>
          </a:p>
        </p:txBody>
      </p:sp>
      <p:sp>
        <p:nvSpPr>
          <p:cNvPr id="5" name="Text Box 12">
            <a:hlinkClick r:id="rId6"/>
          </p:cNvPr>
          <p:cNvSpPr txBox="1">
            <a:spLocks noChangeArrowheads="1"/>
          </p:cNvSpPr>
          <p:nvPr/>
        </p:nvSpPr>
        <p:spPr bwMode="auto">
          <a:xfrm>
            <a:off x="1060938" y="5508626"/>
            <a:ext cx="61386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1600" b="1" dirty="0">
                <a:solidFill>
                  <a:srgbClr val="0070C0"/>
                </a:solidFill>
                <a:latin typeface="Arial" charset="0"/>
              </a:rPr>
              <a:t>Informationen:</a:t>
            </a:r>
          </a:p>
          <a:p>
            <a:pPr fontAlgn="base">
              <a:spcBef>
                <a:spcPct val="0"/>
              </a:spcBef>
              <a:spcAft>
                <a:spcPct val="0"/>
              </a:spcAft>
            </a:pPr>
            <a:r>
              <a:rPr lang="de-DE" altLang="de-DE" sz="1600" b="1" dirty="0" smtClean="0">
                <a:solidFill>
                  <a:srgbClr val="3366FF"/>
                </a:solidFill>
                <a:latin typeface="Arial" charset="0"/>
                <a:hlinkClick r:id="rId7"/>
              </a:rPr>
              <a:t>http://www.uni-stuttgart.de/zv/sicherheitswesen/gesetze.html</a:t>
            </a:r>
            <a:endParaRPr lang="de-DE" altLang="de-DE" sz="1600" b="1" dirty="0">
              <a:solidFill>
                <a:srgbClr val="3366FF"/>
              </a:solidFill>
              <a:latin typeface="Arial" charset="0"/>
            </a:endParaRPr>
          </a:p>
        </p:txBody>
      </p:sp>
    </p:spTree>
    <p:extLst>
      <p:ext uri="{BB962C8B-B14F-4D97-AF65-F5344CB8AC3E}">
        <p14:creationId xmlns:p14="http://schemas.microsoft.com/office/powerpoint/2010/main" val="1300492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40</a:t>
            </a:fld>
            <a:endParaRPr lang="de-DE" dirty="0"/>
          </a:p>
        </p:txBody>
      </p:sp>
      <p:sp>
        <p:nvSpPr>
          <p:cNvPr id="4" name="Text Box 4"/>
          <p:cNvSpPr txBox="1">
            <a:spLocks noChangeArrowheads="1"/>
          </p:cNvSpPr>
          <p:nvPr/>
        </p:nvSpPr>
        <p:spPr bwMode="auto">
          <a:xfrm>
            <a:off x="871149" y="1916832"/>
            <a:ext cx="799513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de-DE" altLang="de-DE" sz="3600" b="1" dirty="0">
                <a:solidFill>
                  <a:srgbClr val="FF0000"/>
                </a:solidFill>
                <a:latin typeface="Arial" charset="0"/>
              </a:rPr>
              <a:t>Wichtig!!!</a:t>
            </a:r>
          </a:p>
          <a:p>
            <a:pPr fontAlgn="base">
              <a:spcBef>
                <a:spcPct val="0"/>
              </a:spcBef>
              <a:spcAft>
                <a:spcPct val="0"/>
              </a:spcAft>
            </a:pPr>
            <a:endParaRPr lang="de-DE" altLang="de-DE" sz="2400" b="1" dirty="0">
              <a:solidFill>
                <a:srgbClr val="000000"/>
              </a:solidFill>
              <a:latin typeface="Arial" charset="0"/>
            </a:endParaRPr>
          </a:p>
          <a:p>
            <a:pPr algn="ctr" fontAlgn="base">
              <a:spcBef>
                <a:spcPct val="0"/>
              </a:spcBef>
              <a:spcAft>
                <a:spcPct val="0"/>
              </a:spcAft>
            </a:pPr>
            <a:r>
              <a:rPr lang="de-DE" altLang="de-DE" sz="2400" b="1" dirty="0">
                <a:solidFill>
                  <a:srgbClr val="FF0000"/>
                </a:solidFill>
                <a:latin typeface="Arial" charset="0"/>
              </a:rPr>
              <a:t>In </a:t>
            </a:r>
            <a:r>
              <a:rPr lang="de-DE" altLang="de-DE" sz="2400" b="1">
                <a:solidFill>
                  <a:srgbClr val="FF0000"/>
                </a:solidFill>
                <a:latin typeface="Arial" charset="0"/>
              </a:rPr>
              <a:t>der </a:t>
            </a:r>
            <a:r>
              <a:rPr lang="de-DE" altLang="de-DE" sz="2400" b="1" smtClean="0">
                <a:solidFill>
                  <a:srgbClr val="FF0000"/>
                </a:solidFill>
                <a:latin typeface="Arial" charset="0"/>
              </a:rPr>
              <a:t>ausgegebenen </a:t>
            </a:r>
            <a:r>
              <a:rPr lang="de-DE" altLang="de-DE" sz="2400" b="1" dirty="0">
                <a:solidFill>
                  <a:srgbClr val="FF0000"/>
                </a:solidFill>
                <a:latin typeface="Arial" charset="0"/>
              </a:rPr>
              <a:t>Teilnehmerliste unterschreiben.</a:t>
            </a:r>
          </a:p>
          <a:p>
            <a:pPr algn="ctr" fontAlgn="base">
              <a:spcBef>
                <a:spcPct val="0"/>
              </a:spcBef>
              <a:spcAft>
                <a:spcPct val="0"/>
              </a:spcAft>
            </a:pPr>
            <a:endParaRPr lang="de-DE" altLang="de-DE" sz="2400" b="1" dirty="0">
              <a:solidFill>
                <a:srgbClr val="000000"/>
              </a:solidFill>
              <a:latin typeface="Arial" charset="0"/>
            </a:endParaRPr>
          </a:p>
          <a:p>
            <a:pPr algn="ctr" fontAlgn="base">
              <a:spcBef>
                <a:spcPct val="0"/>
              </a:spcBef>
              <a:spcAft>
                <a:spcPct val="0"/>
              </a:spcAft>
            </a:pPr>
            <a:endParaRPr lang="de-DE" altLang="de-DE" sz="2400" b="1" dirty="0">
              <a:solidFill>
                <a:srgbClr val="000000"/>
              </a:solidFill>
              <a:latin typeface="Arial" charset="0"/>
            </a:endParaRPr>
          </a:p>
          <a:p>
            <a:pPr algn="ctr" fontAlgn="base">
              <a:spcBef>
                <a:spcPct val="0"/>
              </a:spcBef>
              <a:spcAft>
                <a:spcPct val="0"/>
              </a:spcAft>
            </a:pPr>
            <a:endParaRPr lang="de-DE" altLang="de-DE" sz="2400" b="1" dirty="0">
              <a:solidFill>
                <a:srgbClr val="000000"/>
              </a:solidFill>
              <a:latin typeface="Arial" charset="0"/>
            </a:endParaRPr>
          </a:p>
          <a:p>
            <a:pPr algn="ctr" fontAlgn="base">
              <a:spcBef>
                <a:spcPct val="0"/>
              </a:spcBef>
              <a:spcAft>
                <a:spcPct val="0"/>
              </a:spcAft>
            </a:pPr>
            <a:r>
              <a:rPr lang="de-DE" altLang="de-DE" sz="2400" b="1" dirty="0">
                <a:solidFill>
                  <a:srgbClr val="000000"/>
                </a:solidFill>
                <a:latin typeface="Arial" charset="0"/>
              </a:rPr>
              <a:t>Vielen Dank für Ihre Aufmerksamkeit.</a:t>
            </a:r>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1560535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5</a:t>
            </a:fld>
            <a:endParaRPr lang="de-DE" dirty="0"/>
          </a:p>
        </p:txBody>
      </p:sp>
      <p:sp>
        <p:nvSpPr>
          <p:cNvPr id="4" name="Text Box 4"/>
          <p:cNvSpPr txBox="1">
            <a:spLocks noChangeArrowheads="1"/>
          </p:cNvSpPr>
          <p:nvPr/>
        </p:nvSpPr>
        <p:spPr bwMode="auto">
          <a:xfrm>
            <a:off x="309197" y="1124744"/>
            <a:ext cx="859448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400">
                <a:solidFill>
                  <a:schemeClr val="tx1"/>
                </a:solidFill>
                <a:latin typeface="Arial" charset="0"/>
              </a:defRPr>
            </a:lvl1pPr>
            <a:lvl2pPr marL="914400" indent="-457200" eaLnBrk="0" hangingPunct="0">
              <a:defRPr sz="2400">
                <a:solidFill>
                  <a:schemeClr val="tx1"/>
                </a:solidFill>
                <a:latin typeface="Arial" charset="0"/>
              </a:defRPr>
            </a:lvl2pPr>
            <a:lvl3pPr marL="1371600" indent="-457200" eaLnBrk="0" hangingPunct="0">
              <a:defRPr sz="2400">
                <a:solidFill>
                  <a:schemeClr val="tx1"/>
                </a:solidFill>
                <a:latin typeface="Arial" charset="0"/>
              </a:defRPr>
            </a:lvl3pPr>
            <a:lvl4pPr marL="1828800" indent="-457200" eaLnBrk="0" hangingPunct="0">
              <a:defRPr sz="2400">
                <a:solidFill>
                  <a:schemeClr val="tx1"/>
                </a:solidFill>
                <a:latin typeface="Arial" charset="0"/>
              </a:defRPr>
            </a:lvl4pPr>
            <a:lvl5pPr marL="2286000" indent="-457200" eaLnBrk="0" hangingPunct="0">
              <a:defRPr sz="2400">
                <a:solidFill>
                  <a:schemeClr val="tx1"/>
                </a:solidFill>
                <a:latin typeface="Arial" charset="0"/>
              </a:defRPr>
            </a:lvl5pPr>
            <a:lvl6pPr marL="2743200" indent="-457200" eaLnBrk="0" fontAlgn="base" hangingPunct="0">
              <a:spcBef>
                <a:spcPct val="0"/>
              </a:spcBef>
              <a:spcAft>
                <a:spcPct val="0"/>
              </a:spcAft>
              <a:defRPr sz="2400">
                <a:solidFill>
                  <a:schemeClr val="tx1"/>
                </a:solidFill>
                <a:latin typeface="Arial" charset="0"/>
              </a:defRPr>
            </a:lvl6pPr>
            <a:lvl7pPr marL="3200400" indent="-457200" eaLnBrk="0" fontAlgn="base" hangingPunct="0">
              <a:spcBef>
                <a:spcPct val="0"/>
              </a:spcBef>
              <a:spcAft>
                <a:spcPct val="0"/>
              </a:spcAft>
              <a:defRPr sz="2400">
                <a:solidFill>
                  <a:schemeClr val="tx1"/>
                </a:solidFill>
                <a:latin typeface="Arial" charset="0"/>
              </a:defRPr>
            </a:lvl7pPr>
            <a:lvl8pPr marL="3657600" indent="-457200" eaLnBrk="0" fontAlgn="base" hangingPunct="0">
              <a:spcBef>
                <a:spcPct val="0"/>
              </a:spcBef>
              <a:spcAft>
                <a:spcPct val="0"/>
              </a:spcAft>
              <a:defRPr sz="2400">
                <a:solidFill>
                  <a:schemeClr val="tx1"/>
                </a:solidFill>
                <a:latin typeface="Arial" charset="0"/>
              </a:defRPr>
            </a:lvl8pPr>
            <a:lvl9pPr marL="4114800" indent="-457200" eaLnBrk="0" fontAlgn="base" hangingPunct="0">
              <a:spcBef>
                <a:spcPct val="0"/>
              </a:spcBef>
              <a:spcAft>
                <a:spcPct val="0"/>
              </a:spcAft>
              <a:defRPr sz="2400">
                <a:solidFill>
                  <a:schemeClr val="tx1"/>
                </a:solidFill>
                <a:latin typeface="Arial" charset="0"/>
              </a:defRPr>
            </a:lvl9pPr>
          </a:lstStyle>
          <a:p>
            <a:pPr marL="0" lvl="0" indent="0" eaLnBrk="1" fontAlgn="base" hangingPunct="1">
              <a:spcBef>
                <a:spcPct val="0"/>
              </a:spcBef>
              <a:spcAft>
                <a:spcPct val="0"/>
              </a:spcAft>
            </a:pPr>
            <a:r>
              <a:rPr kumimoji="0" lang="de-DE" altLang="de-DE" sz="2400" b="1" i="0" u="none" strike="noStrike" kern="0" cap="none" spc="0" normalizeH="0" baseline="0" noProof="0" dirty="0" smtClean="0">
                <a:ln>
                  <a:noFill/>
                </a:ln>
                <a:solidFill>
                  <a:srgbClr val="0070C0"/>
                </a:solidFill>
                <a:effectLst/>
                <a:uLnTx/>
                <a:uFillTx/>
                <a:latin typeface="Arial" charset="0"/>
              </a:rPr>
              <a:t>Arbeitsschutzgesetz </a:t>
            </a:r>
            <a:r>
              <a:rPr lang="de-DE" altLang="de-DE" sz="1000" dirty="0">
                <a:solidFill>
                  <a:srgbClr val="000000"/>
                </a:solidFill>
                <a:hlinkClick r:id="rId2"/>
              </a:rPr>
              <a:t>ArbSchG</a:t>
            </a:r>
            <a:r>
              <a:rPr lang="de-DE" altLang="de-DE" sz="1000" dirty="0">
                <a:solidFill>
                  <a:srgbClr val="000000"/>
                </a:solidFill>
              </a:rPr>
              <a:t> </a:t>
            </a:r>
          </a:p>
          <a:p>
            <a:pPr marL="457200" marR="0" lvl="0" indent="-457200" algn="just" defTabSz="914400" eaLnBrk="1" fontAlgn="base" latinLnBrk="0" hangingPunct="1">
              <a:lnSpc>
                <a:spcPct val="100000"/>
              </a:lnSpc>
              <a:spcBef>
                <a:spcPct val="0"/>
              </a:spcBef>
              <a:spcAft>
                <a:spcPct val="0"/>
              </a:spcAft>
              <a:buClrTx/>
              <a:buSzTx/>
              <a:buFontTx/>
              <a:buNone/>
              <a:tabLst/>
              <a:defRPr/>
            </a:pPr>
            <a:endParaRPr kumimoji="0" lang="de-DE" altLang="de-DE" sz="2400" b="1" i="0" u="none" strike="noStrike" kern="0" cap="none" spc="0" normalizeH="0" baseline="0" noProof="0" dirty="0">
              <a:ln>
                <a:noFill/>
              </a:ln>
              <a:solidFill>
                <a:srgbClr val="0070C0"/>
              </a:solidFill>
              <a:effectLst/>
              <a:uLnTx/>
              <a:uFillTx/>
              <a:latin typeface="Arial" charset="0"/>
            </a:endParaRPr>
          </a:p>
          <a:p>
            <a:pPr marL="457200" marR="0" lvl="0" indent="-457200" algn="just" defTabSz="914400" eaLnBrk="1" fontAlgn="base" latinLnBrk="0" hangingPunct="1">
              <a:lnSpc>
                <a:spcPct val="100000"/>
              </a:lnSpc>
              <a:spcBef>
                <a:spcPct val="0"/>
              </a:spcBef>
              <a:spcAft>
                <a:spcPct val="0"/>
              </a:spcAft>
              <a:buClrTx/>
              <a:buSzTx/>
              <a:buFontTx/>
              <a:buNone/>
              <a:tabLst/>
              <a:defRPr/>
            </a:pPr>
            <a:r>
              <a:rPr kumimoji="0" lang="de-DE" altLang="de-DE" sz="1600" b="1" i="0" u="none" strike="noStrike" kern="0" cap="none" spc="0" normalizeH="0" baseline="0" noProof="0" dirty="0" smtClean="0">
                <a:ln>
                  <a:noFill/>
                </a:ln>
                <a:solidFill>
                  <a:srgbClr val="000000"/>
                </a:solidFill>
                <a:effectLst/>
                <a:uLnTx/>
                <a:uFillTx/>
                <a:latin typeface="Arial" charset="0"/>
              </a:rPr>
              <a:t>§ </a:t>
            </a:r>
            <a:r>
              <a:rPr kumimoji="0" lang="de-DE" altLang="de-DE" sz="1600" b="1" i="0" u="none" strike="noStrike" kern="0" cap="none" spc="0" normalizeH="0" baseline="0" noProof="0" dirty="0">
                <a:ln>
                  <a:noFill/>
                </a:ln>
                <a:solidFill>
                  <a:srgbClr val="000000"/>
                </a:solidFill>
                <a:effectLst/>
                <a:uLnTx/>
                <a:uFillTx/>
                <a:latin typeface="Arial" charset="0"/>
              </a:rPr>
              <a:t>12 Unterweisung</a:t>
            </a:r>
            <a:r>
              <a:rPr kumimoji="0" lang="de-DE" altLang="de-DE" sz="1600" b="0" i="0" u="none" strike="noStrike" kern="0" cap="none" spc="0" normalizeH="0" baseline="0" noProof="0" dirty="0">
                <a:ln>
                  <a:noFill/>
                </a:ln>
                <a:solidFill>
                  <a:srgbClr val="000000"/>
                </a:solidFill>
                <a:effectLst/>
                <a:uLnTx/>
                <a:uFillTx/>
                <a:latin typeface="Arial" charset="0"/>
              </a:rPr>
              <a:t> </a:t>
            </a:r>
          </a:p>
          <a:p>
            <a:pPr marL="457200" marR="0" lvl="0" indent="-457200" algn="just" defTabSz="914400" eaLnBrk="1" fontAlgn="base" latinLnBrk="0" hangingPunct="1">
              <a:lnSpc>
                <a:spcPct val="100000"/>
              </a:lnSpc>
              <a:spcBef>
                <a:spcPct val="0"/>
              </a:spcBef>
              <a:spcAft>
                <a:spcPct val="0"/>
              </a:spcAft>
              <a:buClrTx/>
              <a:buSzTx/>
              <a:buFontTx/>
              <a:buNone/>
              <a:tabLst/>
              <a:defRPr/>
            </a:pPr>
            <a:endParaRPr kumimoji="0" lang="de-DE" altLang="de-DE" sz="1600" b="0" i="0" u="none" strike="noStrike" kern="0" cap="none" spc="0" normalizeH="0" baseline="0" noProof="0" dirty="0">
              <a:ln>
                <a:noFill/>
              </a:ln>
              <a:solidFill>
                <a:srgbClr val="000000"/>
              </a:solidFill>
              <a:effectLst/>
              <a:uLnTx/>
              <a:uFillTx/>
              <a:latin typeface="Arial" charset="0"/>
            </a:endParaRPr>
          </a:p>
          <a:p>
            <a:pPr marL="457200" marR="0" lvl="0" indent="-457200" algn="just" defTabSz="914400" eaLnBrk="1" fontAlgn="base" latinLnBrk="0" hangingPunct="1">
              <a:lnSpc>
                <a:spcPct val="100000"/>
              </a:lnSpc>
              <a:spcBef>
                <a:spcPct val="0"/>
              </a:spcBef>
              <a:spcAft>
                <a:spcPct val="0"/>
              </a:spcAft>
              <a:buClrTx/>
              <a:buSzTx/>
              <a:buFontTx/>
              <a:buAutoNum type="arabicParenBoth"/>
              <a:tabLst/>
              <a:defRPr/>
            </a:pPr>
            <a:r>
              <a:rPr kumimoji="0" lang="de-DE" altLang="de-DE" sz="1600" b="0" i="0" u="none" strike="noStrike" kern="0" cap="none" spc="0" normalizeH="0" baseline="0" noProof="0" dirty="0">
                <a:ln>
                  <a:noFill/>
                </a:ln>
                <a:solidFill>
                  <a:srgbClr val="000000"/>
                </a:solidFill>
                <a:effectLst/>
                <a:uLnTx/>
                <a:uFillTx/>
                <a:latin typeface="Arial" charset="0"/>
              </a:rPr>
              <a:t>Der Arbeitgeber hat die Beschäftigten über Sicherheit und Gesundheitsschutz bei der Arbeit während ihrer Arbeitszeit ausreichend und angemessen zu unterweisen. Die Unterweisung umfasst Anweisungen und Erläuterungen, die eigens auf den Arbeitsplatz oder den </a:t>
            </a:r>
            <a:r>
              <a:rPr kumimoji="0" lang="de-DE" altLang="de-DE" sz="1600" b="0" i="0" u="none" strike="noStrike" kern="0" cap="none" spc="0" normalizeH="0" baseline="0" noProof="0" dirty="0" smtClean="0">
                <a:ln>
                  <a:noFill/>
                </a:ln>
                <a:solidFill>
                  <a:srgbClr val="000000"/>
                </a:solidFill>
                <a:effectLst/>
                <a:uLnTx/>
                <a:uFillTx/>
                <a:latin typeface="Arial" charset="0"/>
              </a:rPr>
              <a:t>Aufgabenbereich </a:t>
            </a:r>
            <a:r>
              <a:rPr kumimoji="0" lang="de-DE" altLang="de-DE" sz="1600" b="0" i="0" u="none" strike="noStrike" kern="0" cap="none" spc="0" normalizeH="0" baseline="0" noProof="0" dirty="0">
                <a:ln>
                  <a:noFill/>
                </a:ln>
                <a:solidFill>
                  <a:srgbClr val="000000"/>
                </a:solidFill>
                <a:effectLst/>
                <a:uLnTx/>
                <a:uFillTx/>
                <a:latin typeface="Arial" charset="0"/>
              </a:rPr>
              <a:t>der Beschäftigten ausgerichtet sind. </a:t>
            </a:r>
          </a:p>
          <a:p>
            <a:pPr marL="457200" marR="0" lvl="0" indent="-457200" algn="just" defTabSz="914400" eaLnBrk="1" fontAlgn="base" latinLnBrk="0" hangingPunct="1">
              <a:lnSpc>
                <a:spcPct val="100000"/>
              </a:lnSpc>
              <a:spcBef>
                <a:spcPct val="0"/>
              </a:spcBef>
              <a:spcAft>
                <a:spcPct val="0"/>
              </a:spcAft>
              <a:buClrTx/>
              <a:buSzTx/>
              <a:buFontTx/>
              <a:buNone/>
              <a:tabLst/>
              <a:defRPr/>
            </a:pPr>
            <a:r>
              <a:rPr kumimoji="0" lang="de-DE" altLang="de-DE" sz="1600" b="0" i="0" u="none" strike="noStrike" kern="0" cap="none" spc="0" normalizeH="0" baseline="0" noProof="0" dirty="0">
                <a:ln>
                  <a:noFill/>
                </a:ln>
                <a:solidFill>
                  <a:srgbClr val="000000"/>
                </a:solidFill>
                <a:effectLst/>
                <a:uLnTx/>
                <a:uFillTx/>
                <a:latin typeface="Arial" charset="0"/>
              </a:rPr>
              <a:t>	Die Unterweisung muss bei der Einstellung, bei Veränderungen im Aufgabenbereich, der Einführung neuer Arbeitsmittel oder einer neuen Technologie vor Aufnahme der Tätigkeit der Beschäftigten erfolgen. </a:t>
            </a:r>
          </a:p>
          <a:p>
            <a:pPr marL="457200" marR="0" lvl="0" indent="-457200" algn="just" defTabSz="914400" eaLnBrk="1" fontAlgn="base" latinLnBrk="0" hangingPunct="1">
              <a:lnSpc>
                <a:spcPct val="100000"/>
              </a:lnSpc>
              <a:spcBef>
                <a:spcPct val="0"/>
              </a:spcBef>
              <a:spcAft>
                <a:spcPct val="0"/>
              </a:spcAft>
              <a:buClrTx/>
              <a:buSzTx/>
              <a:buFontTx/>
              <a:buNone/>
              <a:tabLst/>
              <a:defRPr/>
            </a:pPr>
            <a:r>
              <a:rPr kumimoji="0" lang="de-DE" altLang="de-DE" sz="1600" b="0" i="0" u="none" strike="noStrike" kern="0" cap="none" spc="0" normalizeH="0" baseline="0" noProof="0" dirty="0">
                <a:ln>
                  <a:noFill/>
                </a:ln>
                <a:solidFill>
                  <a:srgbClr val="000000"/>
                </a:solidFill>
                <a:effectLst/>
                <a:uLnTx/>
                <a:uFillTx/>
                <a:latin typeface="Arial" charset="0"/>
              </a:rPr>
              <a:t>	Die Unterweisung muss an die Gefährdungsentwicklung angepasst sein und erforderlichenfalls regelmäßig wiederholt werden. </a:t>
            </a:r>
          </a:p>
          <a:p>
            <a:pPr marL="457200" marR="0" lvl="0" indent="-457200" algn="just" defTabSz="914400" eaLnBrk="1" fontAlgn="base" latinLnBrk="0" hangingPunct="1">
              <a:lnSpc>
                <a:spcPct val="100000"/>
              </a:lnSpc>
              <a:spcBef>
                <a:spcPct val="0"/>
              </a:spcBef>
              <a:spcAft>
                <a:spcPct val="0"/>
              </a:spcAft>
              <a:buClrTx/>
              <a:buSzTx/>
              <a:buFontTx/>
              <a:buNone/>
              <a:tabLst/>
              <a:defRPr/>
            </a:pPr>
            <a:endParaRPr kumimoji="0" lang="de-DE" altLang="de-DE" sz="1600" b="0" i="0" u="none" strike="noStrike" kern="0" cap="none" spc="0" normalizeH="0" baseline="0" noProof="0" dirty="0">
              <a:ln>
                <a:noFill/>
              </a:ln>
              <a:solidFill>
                <a:srgbClr val="000000"/>
              </a:solidFill>
              <a:effectLst/>
              <a:uLnTx/>
              <a:uFillTx/>
              <a:latin typeface="Arial" charset="0"/>
            </a:endParaRPr>
          </a:p>
          <a:p>
            <a:pPr marL="457200" marR="0" lvl="0" indent="-457200" algn="just" defTabSz="914400" eaLnBrk="1" fontAlgn="base" latinLnBrk="0" hangingPunct="1">
              <a:lnSpc>
                <a:spcPct val="100000"/>
              </a:lnSpc>
              <a:spcBef>
                <a:spcPct val="0"/>
              </a:spcBef>
              <a:spcAft>
                <a:spcPct val="0"/>
              </a:spcAft>
              <a:buClrTx/>
              <a:buSzTx/>
              <a:buFontTx/>
              <a:buNone/>
              <a:tabLst/>
              <a:defRPr/>
            </a:pPr>
            <a:r>
              <a:rPr kumimoji="0" lang="de-DE" altLang="de-DE" sz="1600" b="0" i="0" u="none" strike="noStrike" kern="0" cap="none" spc="0" normalizeH="0" baseline="0" noProof="0" dirty="0">
                <a:ln>
                  <a:noFill/>
                </a:ln>
                <a:solidFill>
                  <a:srgbClr val="000000"/>
                </a:solidFill>
                <a:effectLst/>
                <a:uLnTx/>
                <a:uFillTx/>
                <a:latin typeface="Arial" charset="0"/>
              </a:rPr>
              <a:t>(2) 	Bei einer Arbeitnehmerüberlassung trifft die Pflicht zur Unterweisung nach Absatz 1 den Entleiher. Er hat die Unterweisung unter Berücksichtigung der Qualifikation und der Erfahrung der Personen, die ihm zur Arbeitsleistung überlassen werden, vorzunehmen. Die sonstigen Arbeitsschutzpflichten des Verleihers bleiben unberührt. </a:t>
            </a:r>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300525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4">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6</a:t>
            </a:fld>
            <a:endParaRPr lang="de-DE" dirty="0"/>
          </a:p>
        </p:txBody>
      </p:sp>
      <p:sp>
        <p:nvSpPr>
          <p:cNvPr id="4" name="Rectangle 5"/>
          <p:cNvSpPr>
            <a:spLocks noChangeArrowheads="1"/>
          </p:cNvSpPr>
          <p:nvPr/>
        </p:nvSpPr>
        <p:spPr bwMode="auto">
          <a:xfrm>
            <a:off x="978877" y="836712"/>
            <a:ext cx="7985611"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de-DE" altLang="de-DE" sz="2400" b="1" dirty="0">
                <a:solidFill>
                  <a:srgbClr val="0070C0"/>
                </a:solidFill>
                <a:latin typeface="Arial" charset="0"/>
              </a:rPr>
              <a:t>Arbeitsplätze an der Universität Stuttgart</a:t>
            </a:r>
          </a:p>
          <a:p>
            <a:pPr fontAlgn="base">
              <a:spcBef>
                <a:spcPct val="0"/>
              </a:spcBef>
              <a:spcAft>
                <a:spcPct val="0"/>
              </a:spcAft>
            </a:pPr>
            <a:endParaRPr lang="de-DE" altLang="de-DE" sz="1600" b="1" dirty="0">
              <a:solidFill>
                <a:srgbClr val="000000"/>
              </a:solidFill>
              <a:latin typeface="Arial" charset="0"/>
            </a:endParaRPr>
          </a:p>
          <a:p>
            <a:pPr fontAlgn="base">
              <a:spcBef>
                <a:spcPct val="0"/>
              </a:spcBef>
              <a:spcAft>
                <a:spcPct val="0"/>
              </a:spcAft>
            </a:pPr>
            <a:r>
              <a:rPr lang="de-DE" altLang="de-DE" sz="1600" b="1" dirty="0" smtClean="0">
                <a:solidFill>
                  <a:srgbClr val="000000"/>
                </a:solidFill>
                <a:latin typeface="Arial" charset="0"/>
                <a:hlinkClick r:id="rId2"/>
              </a:rPr>
              <a:t>Informationen für </a:t>
            </a:r>
            <a:r>
              <a:rPr lang="de-DE" altLang="de-DE" sz="1600" b="1" dirty="0">
                <a:solidFill>
                  <a:srgbClr val="000000"/>
                </a:solidFill>
                <a:latin typeface="Arial" charset="0"/>
                <a:hlinkClick r:id="rId2"/>
              </a:rPr>
              <a:t>neue Mitarbeiterinnen und Mitarbeiter</a:t>
            </a:r>
            <a:endParaRPr lang="de-DE" altLang="de-DE" sz="1600" b="1" dirty="0">
              <a:solidFill>
                <a:srgbClr val="000000"/>
              </a:solidFill>
              <a:latin typeface="Arial" charset="0"/>
            </a:endParaRPr>
          </a:p>
          <a:p>
            <a:pPr fontAlgn="base">
              <a:spcBef>
                <a:spcPct val="0"/>
              </a:spcBef>
              <a:spcAft>
                <a:spcPct val="0"/>
              </a:spcAft>
            </a:pPr>
            <a:endParaRPr lang="de-DE" altLang="de-DE" sz="1600" b="1" dirty="0">
              <a:solidFill>
                <a:srgbClr val="000000"/>
              </a:solidFill>
              <a:latin typeface="Arial" charset="0"/>
            </a:endParaRPr>
          </a:p>
          <a:p>
            <a:pPr fontAlgn="base">
              <a:spcBef>
                <a:spcPct val="0"/>
              </a:spcBef>
              <a:spcAft>
                <a:spcPct val="0"/>
              </a:spcAft>
              <a:buFontTx/>
              <a:buChar char="•"/>
            </a:pPr>
            <a:r>
              <a:rPr lang="de-DE" altLang="de-DE" sz="1600" b="1" dirty="0">
                <a:solidFill>
                  <a:srgbClr val="000000"/>
                </a:solidFill>
                <a:latin typeface="Arial" charset="0"/>
              </a:rPr>
              <a:t> </a:t>
            </a:r>
            <a:r>
              <a:rPr lang="de-DE" altLang="de-DE" sz="1600" dirty="0">
                <a:solidFill>
                  <a:srgbClr val="000000"/>
                </a:solidFill>
                <a:latin typeface="Arial" charset="0"/>
              </a:rPr>
              <a:t>Organisatorischer Aufbau</a:t>
            </a:r>
          </a:p>
          <a:p>
            <a:pPr fontAlgn="base">
              <a:spcBef>
                <a:spcPct val="0"/>
              </a:spcBef>
              <a:spcAft>
                <a:spcPct val="0"/>
              </a:spcAft>
              <a:buFontTx/>
              <a:buChar char="•"/>
            </a:pPr>
            <a:r>
              <a:rPr lang="de-DE" altLang="de-DE" sz="1600" dirty="0">
                <a:solidFill>
                  <a:srgbClr val="000000"/>
                </a:solidFill>
                <a:latin typeface="Arial" charset="0"/>
              </a:rPr>
              <a:t> Struktur der Universität Stuttgart</a:t>
            </a:r>
          </a:p>
          <a:p>
            <a:pPr fontAlgn="base">
              <a:spcBef>
                <a:spcPct val="0"/>
              </a:spcBef>
              <a:spcAft>
                <a:spcPct val="0"/>
              </a:spcAft>
              <a:buFontTx/>
              <a:buChar char="•"/>
            </a:pPr>
            <a:r>
              <a:rPr lang="de-DE" altLang="de-DE" sz="1600" dirty="0">
                <a:solidFill>
                  <a:srgbClr val="000000"/>
                </a:solidFill>
                <a:latin typeface="Arial" charset="0"/>
              </a:rPr>
              <a:t> Rechtliche Grundlagen</a:t>
            </a:r>
          </a:p>
          <a:p>
            <a:pPr fontAlgn="base">
              <a:spcBef>
                <a:spcPct val="0"/>
              </a:spcBef>
              <a:spcAft>
                <a:spcPct val="0"/>
              </a:spcAft>
              <a:buFontTx/>
              <a:buChar char="•"/>
            </a:pPr>
            <a:r>
              <a:rPr lang="de-DE" altLang="de-DE" sz="1600" dirty="0">
                <a:solidFill>
                  <a:srgbClr val="000000"/>
                </a:solidFill>
                <a:latin typeface="Arial" charset="0"/>
              </a:rPr>
              <a:t> Wissenswertes</a:t>
            </a:r>
          </a:p>
          <a:p>
            <a:pPr fontAlgn="base">
              <a:spcBef>
                <a:spcPct val="0"/>
              </a:spcBef>
              <a:spcAft>
                <a:spcPct val="0"/>
              </a:spcAft>
            </a:pPr>
            <a:endParaRPr lang="de-DE" altLang="de-DE" sz="2400" dirty="0">
              <a:solidFill>
                <a:srgbClr val="000000"/>
              </a:solidFill>
              <a:latin typeface="Arial" charset="0"/>
            </a:endParaRPr>
          </a:p>
          <a:p>
            <a:pPr fontAlgn="base">
              <a:spcBef>
                <a:spcPct val="0"/>
              </a:spcBef>
              <a:spcAft>
                <a:spcPct val="0"/>
              </a:spcAft>
            </a:pPr>
            <a:r>
              <a:rPr lang="de-DE" altLang="de-DE" sz="1600" b="1" dirty="0">
                <a:solidFill>
                  <a:srgbClr val="000000"/>
                </a:solidFill>
                <a:latin typeface="Arial" charset="0"/>
                <a:hlinkClick r:id="rId3"/>
              </a:rPr>
              <a:t>Rahmendienstvereinbarung zwischen der Universität Stuttgart und dem Personalrat der Universität Stuttgart</a:t>
            </a:r>
            <a:r>
              <a:rPr lang="de-DE" altLang="de-DE" sz="1600" dirty="0">
                <a:solidFill>
                  <a:srgbClr val="000000"/>
                </a:solidFill>
                <a:latin typeface="Arial" charset="0"/>
                <a:hlinkClick r:id="rId3"/>
              </a:rPr>
              <a:t> </a:t>
            </a:r>
            <a:endParaRPr lang="de-DE" altLang="de-DE" sz="1600" dirty="0">
              <a:solidFill>
                <a:srgbClr val="000000"/>
              </a:solidFill>
              <a:latin typeface="Arial" charset="0"/>
            </a:endParaRP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buFontTx/>
              <a:buChar char="•"/>
            </a:pPr>
            <a:r>
              <a:rPr lang="de-DE" altLang="de-DE" sz="1600" dirty="0">
                <a:solidFill>
                  <a:srgbClr val="000000"/>
                </a:solidFill>
                <a:latin typeface="Arial" charset="0"/>
              </a:rPr>
              <a:t> Regelmäßige Arbeitszeit und Regelarbeitszeit</a:t>
            </a:r>
          </a:p>
          <a:p>
            <a:pPr fontAlgn="base">
              <a:spcBef>
                <a:spcPct val="0"/>
              </a:spcBef>
              <a:spcAft>
                <a:spcPct val="0"/>
              </a:spcAft>
              <a:buFontTx/>
              <a:buChar char="•"/>
            </a:pPr>
            <a:r>
              <a:rPr lang="de-DE" altLang="de-DE" sz="1600" dirty="0">
                <a:solidFill>
                  <a:srgbClr val="000000"/>
                </a:solidFill>
                <a:latin typeface="Arial" charset="0"/>
              </a:rPr>
              <a:t> Pausen</a:t>
            </a:r>
          </a:p>
          <a:p>
            <a:pPr fontAlgn="base">
              <a:spcBef>
                <a:spcPct val="0"/>
              </a:spcBef>
              <a:spcAft>
                <a:spcPct val="0"/>
              </a:spcAft>
              <a:buFontTx/>
              <a:buChar char="•"/>
            </a:pPr>
            <a:r>
              <a:rPr lang="de-DE" altLang="de-DE" sz="1600" dirty="0">
                <a:solidFill>
                  <a:srgbClr val="000000"/>
                </a:solidFill>
                <a:latin typeface="Arial" charset="0"/>
              </a:rPr>
              <a:t> Arztbesuche, Behördengänge und sonstige private </a:t>
            </a:r>
            <a:r>
              <a:rPr lang="de-DE" altLang="de-DE" sz="1600" dirty="0" smtClean="0">
                <a:solidFill>
                  <a:srgbClr val="000000"/>
                </a:solidFill>
                <a:latin typeface="Arial" charset="0"/>
              </a:rPr>
              <a:t>Erledigungen</a:t>
            </a:r>
          </a:p>
          <a:p>
            <a:pPr fontAlgn="base">
              <a:spcBef>
                <a:spcPct val="0"/>
              </a:spcBef>
              <a:spcAft>
                <a:spcPct val="0"/>
              </a:spcAft>
              <a:buFontTx/>
              <a:buChar char="•"/>
            </a:pPr>
            <a:endParaRPr lang="de-DE" altLang="de-DE" sz="1600" dirty="0" smtClean="0">
              <a:solidFill>
                <a:srgbClr val="000000"/>
              </a:solidFill>
              <a:latin typeface="Arial" charset="0"/>
            </a:endParaRPr>
          </a:p>
          <a:p>
            <a:pPr fontAlgn="base">
              <a:spcBef>
                <a:spcPct val="0"/>
              </a:spcBef>
              <a:spcAft>
                <a:spcPct val="0"/>
              </a:spcAft>
            </a:pPr>
            <a:r>
              <a:rPr lang="de-DE" altLang="de-DE" sz="1600" b="1" dirty="0" smtClean="0">
                <a:solidFill>
                  <a:srgbClr val="000000"/>
                </a:solidFill>
                <a:latin typeface="Arial" charset="0"/>
                <a:hlinkClick r:id="rId4"/>
              </a:rPr>
              <a:t>Handbuch der Verwaltung</a:t>
            </a:r>
            <a:endParaRPr lang="de-DE" altLang="de-DE" sz="1600" b="1" dirty="0">
              <a:solidFill>
                <a:srgbClr val="000000"/>
              </a:solidFill>
              <a:latin typeface="Arial" charset="0"/>
            </a:endParaRPr>
          </a:p>
          <a:p>
            <a:pPr fontAlgn="base">
              <a:spcBef>
                <a:spcPct val="0"/>
              </a:spcBef>
              <a:spcAft>
                <a:spcPct val="0"/>
              </a:spcAft>
            </a:pPr>
            <a:endParaRPr lang="de-DE" altLang="de-DE" sz="1600" dirty="0" smtClean="0">
              <a:solidFill>
                <a:srgbClr val="000000"/>
              </a:solidFill>
              <a:latin typeface="Arial" charset="0"/>
            </a:endParaRPr>
          </a:p>
          <a:p>
            <a:pPr lvl="0" fontAlgn="base">
              <a:spcBef>
                <a:spcPct val="0"/>
              </a:spcBef>
              <a:spcAft>
                <a:spcPct val="0"/>
              </a:spcAft>
              <a:buFontTx/>
              <a:buChar char="•"/>
            </a:pPr>
            <a:r>
              <a:rPr lang="de-DE" altLang="de-DE" sz="1600" dirty="0" smtClean="0">
                <a:solidFill>
                  <a:srgbClr val="000000"/>
                </a:solidFill>
                <a:latin typeface="Arial" charset="0"/>
              </a:rPr>
              <a:t> </a:t>
            </a:r>
            <a:r>
              <a:rPr lang="de-DE" altLang="de-DE" sz="1600" dirty="0">
                <a:solidFill>
                  <a:srgbClr val="000000"/>
                </a:solidFill>
                <a:latin typeface="Arial" charset="0"/>
              </a:rPr>
              <a:t> </a:t>
            </a:r>
            <a:r>
              <a:rPr lang="de-DE" altLang="de-DE" sz="1600" dirty="0" smtClean="0">
                <a:solidFill>
                  <a:srgbClr val="000000"/>
                </a:solidFill>
                <a:latin typeface="Arial" charset="0"/>
              </a:rPr>
              <a:t>Urlaubsregelung</a:t>
            </a:r>
            <a:endParaRPr lang="de-DE" altLang="de-DE" sz="1600" dirty="0">
              <a:solidFill>
                <a:srgbClr val="000000"/>
              </a:solidFill>
              <a:latin typeface="Arial" charset="0"/>
            </a:endParaRPr>
          </a:p>
          <a:p>
            <a:pPr fontAlgn="base">
              <a:spcBef>
                <a:spcPct val="0"/>
              </a:spcBef>
              <a:spcAft>
                <a:spcPct val="0"/>
              </a:spcAft>
              <a:buFontTx/>
              <a:buChar char="•"/>
            </a:pPr>
            <a:endParaRPr lang="de-DE" altLang="de-DE" sz="1600" dirty="0">
              <a:solidFill>
                <a:srgbClr val="000000"/>
              </a:solidFill>
              <a:latin typeface="Arial" charset="0"/>
            </a:endParaRPr>
          </a:p>
          <a:p>
            <a:pPr fontAlgn="base">
              <a:spcBef>
                <a:spcPct val="0"/>
              </a:spcBef>
              <a:spcAft>
                <a:spcPct val="0"/>
              </a:spcAft>
            </a:pPr>
            <a:r>
              <a:rPr lang="de-DE" altLang="de-DE" sz="1600" b="1" dirty="0">
                <a:solidFill>
                  <a:srgbClr val="FF0000"/>
                </a:solidFill>
                <a:latin typeface="Arial" charset="0"/>
              </a:rPr>
              <a:t>Diese Regelungen sind an allen Arbeitsplätzen des IKE uneingeschränkt </a:t>
            </a:r>
            <a:r>
              <a:rPr lang="de-DE" altLang="de-DE" sz="1600" b="1" dirty="0" smtClean="0">
                <a:solidFill>
                  <a:srgbClr val="FF0000"/>
                </a:solidFill>
                <a:latin typeface="Arial" charset="0"/>
              </a:rPr>
              <a:t>gültig</a:t>
            </a:r>
            <a:r>
              <a:rPr lang="de-DE" altLang="de-DE" sz="1600" b="1" dirty="0">
                <a:solidFill>
                  <a:srgbClr val="FF0000"/>
                </a:solidFill>
                <a:latin typeface="Arial" charset="0"/>
              </a:rPr>
              <a:t>.</a:t>
            </a:r>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35489140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7</a:t>
            </a:fld>
            <a:endParaRPr lang="de-DE" dirty="0"/>
          </a:p>
        </p:txBody>
      </p:sp>
      <p:sp>
        <p:nvSpPr>
          <p:cNvPr id="4" name="Text Box 4"/>
          <p:cNvSpPr txBox="1">
            <a:spLocks noChangeArrowheads="1"/>
          </p:cNvSpPr>
          <p:nvPr/>
        </p:nvSpPr>
        <p:spPr bwMode="auto">
          <a:xfrm>
            <a:off x="934916" y="977901"/>
            <a:ext cx="8130495"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de-DE" altLang="de-DE" sz="2400" b="1" dirty="0">
                <a:solidFill>
                  <a:srgbClr val="0070C0"/>
                </a:solidFill>
                <a:latin typeface="Arial" charset="0"/>
              </a:rPr>
              <a:t>Arbeitsplätze am IKE</a:t>
            </a: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r>
              <a:rPr lang="de-DE" altLang="de-DE" sz="1600" dirty="0">
                <a:solidFill>
                  <a:srgbClr val="000000"/>
                </a:solidFill>
                <a:latin typeface="Arial" charset="0"/>
              </a:rPr>
              <a:t>Sicherheit am Arbeitsplatz, Ergonomische Gestaltung des Arbeitsplatzes </a:t>
            </a:r>
          </a:p>
          <a:p>
            <a:pPr fontAlgn="base">
              <a:spcBef>
                <a:spcPct val="0"/>
              </a:spcBef>
              <a:spcAft>
                <a:spcPct val="0"/>
              </a:spcAft>
            </a:pPr>
            <a:endParaRPr lang="de-DE" altLang="de-DE" sz="2000" dirty="0">
              <a:solidFill>
                <a:srgbClr val="000000"/>
              </a:solidFill>
              <a:latin typeface="Arial" charset="0"/>
            </a:endParaRPr>
          </a:p>
          <a:p>
            <a:pPr fontAlgn="base">
              <a:spcBef>
                <a:spcPct val="0"/>
              </a:spcBef>
              <a:spcAft>
                <a:spcPct val="0"/>
              </a:spcAft>
            </a:pPr>
            <a:r>
              <a:rPr lang="de-DE" altLang="de-DE" sz="2000" b="1" dirty="0">
                <a:solidFill>
                  <a:srgbClr val="000000"/>
                </a:solidFill>
                <a:latin typeface="Arial" charset="0"/>
              </a:rPr>
              <a:t>Bildschirmarbeitsplatz</a:t>
            </a:r>
          </a:p>
          <a:p>
            <a:pPr fontAlgn="base">
              <a:spcBef>
                <a:spcPct val="0"/>
              </a:spcBef>
              <a:spcAft>
                <a:spcPct val="0"/>
              </a:spcAft>
            </a:pPr>
            <a:endParaRPr lang="de-DE" altLang="de-DE" sz="2000" b="1" dirty="0">
              <a:solidFill>
                <a:srgbClr val="000000"/>
              </a:solidFill>
              <a:latin typeface="Arial" charset="0"/>
            </a:endParaRPr>
          </a:p>
          <a:p>
            <a:pPr fontAlgn="base">
              <a:spcBef>
                <a:spcPct val="0"/>
              </a:spcBef>
              <a:spcAft>
                <a:spcPct val="0"/>
              </a:spcAft>
            </a:pPr>
            <a:r>
              <a:rPr lang="de-DE" altLang="de-DE" sz="1600" dirty="0" err="1">
                <a:solidFill>
                  <a:srgbClr val="000000"/>
                </a:solidFill>
                <a:latin typeface="Arial" charset="0"/>
                <a:hlinkClick r:id="rId2"/>
              </a:rPr>
              <a:t>BildscharbV</a:t>
            </a:r>
            <a:r>
              <a:rPr lang="de-DE" altLang="de-DE" sz="1600" dirty="0">
                <a:solidFill>
                  <a:srgbClr val="000000"/>
                </a:solidFill>
                <a:latin typeface="Arial" charset="0"/>
                <a:hlinkClick r:id="rId2"/>
              </a:rPr>
              <a:t> – Bildschirmarbeitsverordnung </a:t>
            </a:r>
            <a:endParaRPr lang="de-DE" altLang="de-DE" sz="1600" dirty="0">
              <a:solidFill>
                <a:srgbClr val="000000"/>
              </a:solidFill>
              <a:latin typeface="Arial" charset="0"/>
            </a:endParaRPr>
          </a:p>
          <a:p>
            <a:pPr fontAlgn="base">
              <a:spcBef>
                <a:spcPct val="0"/>
              </a:spcBef>
              <a:spcAft>
                <a:spcPct val="0"/>
              </a:spcAft>
            </a:pPr>
            <a:r>
              <a:rPr lang="de-DE" altLang="de-DE" sz="1600" dirty="0" smtClean="0">
                <a:solidFill>
                  <a:srgbClr val="000000"/>
                </a:solidFill>
                <a:latin typeface="Arial" charset="0"/>
              </a:rPr>
              <a:t>Verordnung </a:t>
            </a:r>
            <a:r>
              <a:rPr lang="de-DE" altLang="de-DE" sz="1600" dirty="0">
                <a:solidFill>
                  <a:srgbClr val="000000"/>
                </a:solidFill>
                <a:latin typeface="Arial" charset="0"/>
              </a:rPr>
              <a:t>über Sicherheit und Gesundheitsschutz bei der Arbeit an Bildschirmgeräten</a:t>
            </a: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r>
              <a:rPr lang="de-DE" altLang="de-DE" sz="1600" b="1" dirty="0">
                <a:solidFill>
                  <a:srgbClr val="000000"/>
                </a:solidFill>
                <a:latin typeface="Arial" charset="0"/>
              </a:rPr>
              <a:t>Festlegung der Anforderungen an</a:t>
            </a:r>
          </a:p>
          <a:p>
            <a:pPr fontAlgn="base">
              <a:spcBef>
                <a:spcPct val="0"/>
              </a:spcBef>
              <a:spcAft>
                <a:spcPct val="0"/>
              </a:spcAft>
            </a:pPr>
            <a:endParaRPr lang="de-DE" altLang="de-DE" sz="1600" b="1" dirty="0">
              <a:solidFill>
                <a:srgbClr val="000000"/>
              </a:solidFill>
              <a:latin typeface="Arial" charset="0"/>
            </a:endParaRPr>
          </a:p>
          <a:p>
            <a:pPr fontAlgn="base">
              <a:spcBef>
                <a:spcPct val="0"/>
              </a:spcBef>
              <a:spcAft>
                <a:spcPct val="0"/>
              </a:spcAft>
              <a:buFontTx/>
              <a:buChar char="•"/>
            </a:pPr>
            <a:r>
              <a:rPr lang="de-DE" altLang="de-DE" sz="1600" dirty="0">
                <a:solidFill>
                  <a:srgbClr val="000000"/>
                </a:solidFill>
                <a:latin typeface="Arial" charset="0"/>
              </a:rPr>
              <a:t> Bildschirmgeräte und Tastatur</a:t>
            </a:r>
          </a:p>
          <a:p>
            <a:pPr fontAlgn="base">
              <a:spcBef>
                <a:spcPct val="0"/>
              </a:spcBef>
              <a:spcAft>
                <a:spcPct val="0"/>
              </a:spcAft>
              <a:buFontTx/>
              <a:buChar char="•"/>
            </a:pPr>
            <a:r>
              <a:rPr lang="de-DE" altLang="de-DE" sz="1600" dirty="0">
                <a:solidFill>
                  <a:srgbClr val="000000"/>
                </a:solidFill>
                <a:latin typeface="Arial" charset="0"/>
              </a:rPr>
              <a:t> sonstige Arbeitsmittel</a:t>
            </a:r>
          </a:p>
          <a:p>
            <a:pPr fontAlgn="base">
              <a:spcBef>
                <a:spcPct val="0"/>
              </a:spcBef>
              <a:spcAft>
                <a:spcPct val="0"/>
              </a:spcAft>
              <a:buFontTx/>
              <a:buChar char="•"/>
            </a:pPr>
            <a:r>
              <a:rPr lang="de-DE" altLang="de-DE" sz="1600" dirty="0">
                <a:solidFill>
                  <a:srgbClr val="000000"/>
                </a:solidFill>
                <a:latin typeface="Arial" charset="0"/>
              </a:rPr>
              <a:t> Arbeitsumgebung</a:t>
            </a:r>
          </a:p>
          <a:p>
            <a:pPr fontAlgn="base">
              <a:spcBef>
                <a:spcPct val="0"/>
              </a:spcBef>
              <a:spcAft>
                <a:spcPct val="0"/>
              </a:spcAft>
              <a:buFontTx/>
              <a:buChar char="•"/>
            </a:pPr>
            <a:r>
              <a:rPr lang="de-DE" altLang="de-DE" sz="1600" dirty="0">
                <a:solidFill>
                  <a:srgbClr val="000000"/>
                </a:solidFill>
                <a:latin typeface="Arial" charset="0"/>
              </a:rPr>
              <a:t> Zusammenwirkung Mensch – Arbeitsmittel</a:t>
            </a:r>
          </a:p>
          <a:p>
            <a:pPr fontAlgn="base">
              <a:spcBef>
                <a:spcPct val="0"/>
              </a:spcBef>
              <a:spcAft>
                <a:spcPct val="0"/>
              </a:spcAft>
              <a:buFontTx/>
              <a:buChar char="•"/>
            </a:pPr>
            <a:endParaRPr lang="de-DE" altLang="de-DE" sz="1600" dirty="0">
              <a:solidFill>
                <a:srgbClr val="000000"/>
              </a:solidFill>
              <a:latin typeface="Arial" charset="0"/>
            </a:endParaRPr>
          </a:p>
          <a:p>
            <a:pPr fontAlgn="base">
              <a:spcBef>
                <a:spcPct val="0"/>
              </a:spcBef>
              <a:spcAft>
                <a:spcPct val="0"/>
              </a:spcAft>
            </a:pPr>
            <a:r>
              <a:rPr lang="de-DE" altLang="de-DE" sz="1600" b="1" dirty="0">
                <a:solidFill>
                  <a:srgbClr val="000000"/>
                </a:solidFill>
                <a:latin typeface="Arial" charset="0"/>
              </a:rPr>
              <a:t>Arbeitsmedizinischen Dienst - </a:t>
            </a:r>
            <a:r>
              <a:rPr lang="de-DE" altLang="de-DE" sz="1200" dirty="0" err="1">
                <a:solidFill>
                  <a:srgbClr val="000000"/>
                </a:solidFill>
                <a:latin typeface="Arial" charset="0"/>
                <a:hlinkClick r:id="rId3"/>
              </a:rPr>
              <a:t>ArbMedVV</a:t>
            </a:r>
            <a:r>
              <a:rPr lang="de-DE" altLang="de-DE" sz="1200" dirty="0">
                <a:solidFill>
                  <a:srgbClr val="000000"/>
                </a:solidFill>
                <a:latin typeface="Arial" charset="0"/>
                <a:hlinkClick r:id="rId3"/>
              </a:rPr>
              <a:t> - Verordnung zur arbeitsmedizinischen Vorsorge</a:t>
            </a:r>
            <a:endParaRPr lang="de-DE" altLang="de-DE" sz="1200" dirty="0">
              <a:solidFill>
                <a:srgbClr val="3366FF"/>
              </a:solidFill>
              <a:latin typeface="Arial" charset="0"/>
            </a:endParaRP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buFontTx/>
              <a:buChar char="•"/>
            </a:pPr>
            <a:r>
              <a:rPr lang="de-DE" altLang="de-DE" sz="1600" dirty="0">
                <a:solidFill>
                  <a:srgbClr val="000000"/>
                </a:solidFill>
                <a:latin typeface="Arial" charset="0"/>
              </a:rPr>
              <a:t> Untersuchung der Augen und des Sehvermögens</a:t>
            </a:r>
          </a:p>
          <a:p>
            <a:pPr fontAlgn="base">
              <a:spcBef>
                <a:spcPct val="0"/>
              </a:spcBef>
              <a:spcAft>
                <a:spcPct val="0"/>
              </a:spcAft>
            </a:pPr>
            <a:endParaRPr lang="de-DE" altLang="de-DE" sz="1600" dirty="0">
              <a:solidFill>
                <a:srgbClr val="000000"/>
              </a:solidFill>
              <a:latin typeface="Arial" charset="0"/>
            </a:endParaRPr>
          </a:p>
          <a:p>
            <a:pPr fontAlgn="base">
              <a:spcBef>
                <a:spcPct val="0"/>
              </a:spcBef>
              <a:spcAft>
                <a:spcPct val="0"/>
              </a:spcAft>
            </a:pPr>
            <a:r>
              <a:rPr lang="de-DE" altLang="de-DE" sz="1600" dirty="0">
                <a:solidFill>
                  <a:srgbClr val="000000"/>
                </a:solidFill>
                <a:latin typeface="Arial" charset="0"/>
              </a:rPr>
              <a:t>   </a:t>
            </a:r>
            <a:endParaRPr lang="de-DE" altLang="de-DE" sz="1200" dirty="0">
              <a:solidFill>
                <a:srgbClr val="000000"/>
              </a:solidFill>
              <a:latin typeface="Arial" charset="0"/>
            </a:endParaRPr>
          </a:p>
          <a:p>
            <a:pPr fontAlgn="base">
              <a:spcBef>
                <a:spcPct val="0"/>
              </a:spcBef>
              <a:spcAft>
                <a:spcPct val="0"/>
              </a:spcAft>
              <a:buFontTx/>
              <a:buChar char="•"/>
            </a:pPr>
            <a:endParaRPr lang="de-DE" altLang="de-DE" sz="1200" dirty="0">
              <a:solidFill>
                <a:srgbClr val="000000"/>
              </a:solidFill>
              <a:latin typeface="Arial" charset="0"/>
            </a:endParaRPr>
          </a:p>
          <a:p>
            <a:pPr fontAlgn="base">
              <a:spcBef>
                <a:spcPct val="0"/>
              </a:spcBef>
              <a:spcAft>
                <a:spcPct val="0"/>
              </a:spcAft>
            </a:pPr>
            <a:r>
              <a:rPr lang="de-DE" altLang="de-DE" sz="2400" dirty="0">
                <a:solidFill>
                  <a:srgbClr val="000000"/>
                </a:solidFill>
                <a:latin typeface="Arial" charset="0"/>
              </a:rPr>
              <a:t> </a:t>
            </a:r>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1068411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8</a:t>
            </a:fld>
            <a:endParaRPr lang="de-DE" dirty="0"/>
          </a:p>
        </p:txBody>
      </p:sp>
      <p:pic>
        <p:nvPicPr>
          <p:cNvPr id="4" name="Picture 5" descr="pc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02728" y="980728"/>
            <a:ext cx="6871188" cy="5373688"/>
          </a:xfrm>
          <a:prstGeom prst="rect">
            <a:avLst/>
          </a:prstGeom>
          <a:noFill/>
          <a:extLst>
            <a:ext uri="{909E8E84-426E-40DD-AFC4-6F175D3DCCD1}">
              <a14:hiddenFill xmlns:a14="http://schemas.microsoft.com/office/drawing/2010/main">
                <a:solidFill>
                  <a:srgbClr val="FFFFFF"/>
                </a:solidFill>
              </a14:hiddenFill>
            </a:ext>
          </a:extLst>
        </p:spPr>
      </p:pic>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4012474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12"/>
          </p:nvPr>
        </p:nvSpPr>
        <p:spPr/>
        <p:txBody>
          <a:bodyPr/>
          <a:lstStyle/>
          <a:p>
            <a:fld id="{22052D5C-E0E1-4CA3-8BF6-A88EAF95CE23}" type="slidenum">
              <a:rPr lang="de-DE" smtClean="0"/>
              <a:pPr/>
              <a:t>9</a:t>
            </a:fld>
            <a:endParaRPr lang="de-DE" dirty="0"/>
          </a:p>
        </p:txBody>
      </p:sp>
      <p:sp>
        <p:nvSpPr>
          <p:cNvPr id="4" name="Text Box 4"/>
          <p:cNvSpPr txBox="1">
            <a:spLocks noChangeArrowheads="1"/>
          </p:cNvSpPr>
          <p:nvPr/>
        </p:nvSpPr>
        <p:spPr bwMode="auto">
          <a:xfrm>
            <a:off x="1315022" y="620688"/>
            <a:ext cx="7464669" cy="630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de-DE" altLang="de-DE" sz="2400" b="1" dirty="0">
                <a:solidFill>
                  <a:srgbClr val="0070C0"/>
                </a:solidFill>
                <a:latin typeface="Arial" charset="0"/>
              </a:rPr>
              <a:t>Arbeitsplätze am IKE</a:t>
            </a:r>
          </a:p>
          <a:p>
            <a:pPr fontAlgn="base">
              <a:spcBef>
                <a:spcPct val="0"/>
              </a:spcBef>
              <a:spcAft>
                <a:spcPct val="0"/>
              </a:spcAft>
            </a:pPr>
            <a:endParaRPr lang="de-DE" altLang="de-DE" sz="1200" b="1" dirty="0">
              <a:solidFill>
                <a:srgbClr val="000000"/>
              </a:solidFill>
              <a:latin typeface="Arial" charset="0"/>
            </a:endParaRPr>
          </a:p>
          <a:p>
            <a:pPr fontAlgn="base">
              <a:spcBef>
                <a:spcPct val="0"/>
              </a:spcBef>
              <a:spcAft>
                <a:spcPct val="0"/>
              </a:spcAft>
            </a:pPr>
            <a:r>
              <a:rPr lang="de-DE" altLang="de-DE" sz="2000" b="1" dirty="0">
                <a:solidFill>
                  <a:srgbClr val="000000"/>
                </a:solidFill>
                <a:latin typeface="Arial" charset="0"/>
              </a:rPr>
              <a:t>Labor/Werkstatt</a:t>
            </a:r>
          </a:p>
          <a:p>
            <a:pPr fontAlgn="base">
              <a:spcBef>
                <a:spcPct val="0"/>
              </a:spcBef>
              <a:spcAft>
                <a:spcPct val="0"/>
              </a:spcAft>
            </a:pPr>
            <a:endParaRPr lang="de-DE" altLang="de-DE" sz="1200" b="1" dirty="0">
              <a:solidFill>
                <a:srgbClr val="000000"/>
              </a:solidFill>
              <a:latin typeface="Arial" charset="0"/>
            </a:endParaRPr>
          </a:p>
          <a:p>
            <a:pPr fontAlgn="base">
              <a:spcBef>
                <a:spcPct val="0"/>
              </a:spcBef>
              <a:spcAft>
                <a:spcPct val="0"/>
              </a:spcAft>
            </a:pPr>
            <a:r>
              <a:rPr lang="de-DE" altLang="de-DE" sz="1200" b="1" dirty="0">
                <a:solidFill>
                  <a:srgbClr val="000000"/>
                </a:solidFill>
                <a:latin typeface="Arial" charset="0"/>
              </a:rPr>
              <a:t>Abfall:</a:t>
            </a:r>
            <a:r>
              <a:rPr lang="de-DE" altLang="de-DE" sz="1000" b="1"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Altölverordnung  </a:t>
            </a:r>
            <a:r>
              <a:rPr lang="de-DE" altLang="de-DE" sz="1000" dirty="0">
                <a:solidFill>
                  <a:srgbClr val="000000"/>
                </a:solidFill>
                <a:latin typeface="Arial" charset="0"/>
                <a:hlinkClick r:id="rId2"/>
              </a:rPr>
              <a:t> </a:t>
            </a:r>
            <a:r>
              <a:rPr lang="de-DE" altLang="de-DE" sz="1000" dirty="0">
                <a:solidFill>
                  <a:srgbClr val="000000"/>
                </a:solidFill>
                <a:latin typeface="Arial" charset="0"/>
                <a:hlinkClick r:id="rId3"/>
              </a:rPr>
              <a:t>AltölV</a:t>
            </a:r>
            <a:r>
              <a:rPr lang="de-DE" altLang="de-DE" sz="1000"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Landesabfallgesetz BW </a:t>
            </a:r>
            <a:r>
              <a:rPr lang="de-DE" altLang="de-DE" sz="1000" dirty="0">
                <a:solidFill>
                  <a:srgbClr val="000000"/>
                </a:solidFill>
                <a:latin typeface="Arial" charset="0"/>
                <a:hlinkClick r:id="rId2"/>
              </a:rPr>
              <a:t> </a:t>
            </a:r>
            <a:r>
              <a:rPr lang="de-DE" altLang="de-DE" sz="1000" dirty="0" err="1">
                <a:solidFill>
                  <a:srgbClr val="000000"/>
                </a:solidFill>
                <a:latin typeface="Arial" charset="0"/>
                <a:hlinkClick r:id="rId4"/>
              </a:rPr>
              <a:t>LAbfG</a:t>
            </a:r>
            <a:r>
              <a:rPr lang="de-DE" altLang="de-DE" sz="1000"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Sonderabfallverordnung BW </a:t>
            </a:r>
            <a:r>
              <a:rPr lang="de-DE" altLang="de-DE" sz="1000" dirty="0">
                <a:solidFill>
                  <a:srgbClr val="000000"/>
                </a:solidFill>
                <a:latin typeface="Arial" charset="0"/>
                <a:hlinkClick r:id="rId2"/>
              </a:rPr>
              <a:t> </a:t>
            </a:r>
            <a:r>
              <a:rPr lang="de-DE" altLang="de-DE" sz="1000" dirty="0" err="1">
                <a:solidFill>
                  <a:srgbClr val="000000"/>
                </a:solidFill>
                <a:latin typeface="Arial" charset="0"/>
                <a:hlinkClick r:id="rId5"/>
              </a:rPr>
              <a:t>SAbfVO</a:t>
            </a:r>
            <a:r>
              <a:rPr lang="de-DE" altLang="de-DE" sz="1000" b="1" dirty="0">
                <a:solidFill>
                  <a:srgbClr val="000000"/>
                </a:solidFill>
                <a:latin typeface="Arial" charset="0"/>
              </a:rPr>
              <a:t> </a:t>
            </a:r>
          </a:p>
          <a:p>
            <a:pPr fontAlgn="base">
              <a:spcBef>
                <a:spcPct val="0"/>
              </a:spcBef>
              <a:spcAft>
                <a:spcPct val="0"/>
              </a:spcAft>
            </a:pPr>
            <a:endParaRPr lang="de-DE" altLang="de-DE" sz="1200" b="1" dirty="0">
              <a:solidFill>
                <a:srgbClr val="000000"/>
              </a:solidFill>
              <a:latin typeface="Arial" charset="0"/>
            </a:endParaRPr>
          </a:p>
          <a:p>
            <a:pPr fontAlgn="base">
              <a:spcBef>
                <a:spcPct val="0"/>
              </a:spcBef>
              <a:spcAft>
                <a:spcPct val="0"/>
              </a:spcAft>
            </a:pPr>
            <a:r>
              <a:rPr lang="de-DE" altLang="de-DE" sz="1200" b="1" dirty="0">
                <a:solidFill>
                  <a:srgbClr val="000000"/>
                </a:solidFill>
                <a:latin typeface="Arial" charset="0"/>
              </a:rPr>
              <a:t>Arbeitsschutz:</a:t>
            </a:r>
          </a:p>
          <a:p>
            <a:pPr fontAlgn="base">
              <a:spcBef>
                <a:spcPct val="0"/>
              </a:spcBef>
              <a:spcAft>
                <a:spcPct val="0"/>
              </a:spcAft>
            </a:pPr>
            <a:r>
              <a:rPr lang="de-DE" altLang="de-DE" sz="1000" dirty="0">
                <a:solidFill>
                  <a:srgbClr val="000000"/>
                </a:solidFill>
                <a:latin typeface="Arial" charset="0"/>
              </a:rPr>
              <a:t>Arbeitsschutzgesetz </a:t>
            </a:r>
            <a:r>
              <a:rPr lang="de-DE" altLang="de-DE" sz="1000" dirty="0">
                <a:solidFill>
                  <a:srgbClr val="000000"/>
                </a:solidFill>
                <a:latin typeface="Arial" charset="0"/>
                <a:hlinkClick r:id="rId2"/>
              </a:rPr>
              <a:t> </a:t>
            </a:r>
            <a:r>
              <a:rPr lang="de-DE" altLang="de-DE" sz="1000" dirty="0">
                <a:solidFill>
                  <a:srgbClr val="000000"/>
                </a:solidFill>
                <a:latin typeface="Arial" charset="0"/>
                <a:hlinkClick r:id="rId6"/>
              </a:rPr>
              <a:t>ArbSchG</a:t>
            </a:r>
            <a:r>
              <a:rPr lang="de-DE" altLang="de-DE" sz="1000"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Arbeitssicherheitsgesetz </a:t>
            </a:r>
            <a:r>
              <a:rPr lang="de-DE" altLang="de-DE" sz="1000" dirty="0">
                <a:solidFill>
                  <a:srgbClr val="000000"/>
                </a:solidFill>
                <a:latin typeface="Arial" charset="0"/>
                <a:hlinkClick r:id="rId2"/>
              </a:rPr>
              <a:t> </a:t>
            </a:r>
            <a:r>
              <a:rPr lang="de-DE" altLang="de-DE" sz="1000" dirty="0">
                <a:solidFill>
                  <a:srgbClr val="000000"/>
                </a:solidFill>
                <a:latin typeface="Arial" charset="0"/>
                <a:hlinkClick r:id="rId7"/>
              </a:rPr>
              <a:t>ASiG</a:t>
            </a:r>
            <a:r>
              <a:rPr lang="de-DE" altLang="de-DE" sz="1000"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Betriebssicherheitsverordnung </a:t>
            </a:r>
            <a:r>
              <a:rPr lang="de-DE" altLang="de-DE" sz="1000" dirty="0">
                <a:solidFill>
                  <a:srgbClr val="000000"/>
                </a:solidFill>
                <a:latin typeface="Arial" charset="0"/>
                <a:hlinkClick r:id="rId2"/>
              </a:rPr>
              <a:t> </a:t>
            </a:r>
            <a:r>
              <a:rPr lang="de-DE" altLang="de-DE" sz="1000" dirty="0">
                <a:solidFill>
                  <a:srgbClr val="000000"/>
                </a:solidFill>
                <a:latin typeface="Arial" charset="0"/>
                <a:hlinkClick r:id="rId8"/>
              </a:rPr>
              <a:t>BetrSichV</a:t>
            </a:r>
            <a:r>
              <a:rPr lang="de-DE" altLang="de-DE" sz="1000"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Verordnung über persönliche Schutzausrüstungen </a:t>
            </a:r>
            <a:r>
              <a:rPr lang="de-DE" altLang="de-DE" sz="1000" dirty="0">
                <a:solidFill>
                  <a:srgbClr val="000000"/>
                </a:solidFill>
                <a:latin typeface="Arial" charset="0"/>
                <a:hlinkClick r:id="rId2"/>
              </a:rPr>
              <a:t> </a:t>
            </a:r>
            <a:r>
              <a:rPr lang="de-DE" altLang="de-DE" sz="1000" dirty="0">
                <a:solidFill>
                  <a:srgbClr val="000000"/>
                </a:solidFill>
                <a:latin typeface="Arial" charset="0"/>
                <a:hlinkClick r:id="rId9"/>
              </a:rPr>
              <a:t>PSA-BV</a:t>
            </a:r>
            <a:r>
              <a:rPr lang="de-DE" altLang="de-DE" sz="1000" dirty="0">
                <a:solidFill>
                  <a:srgbClr val="000000"/>
                </a:solidFill>
                <a:latin typeface="Arial" charset="0"/>
              </a:rPr>
              <a:t> </a:t>
            </a:r>
          </a:p>
          <a:p>
            <a:pPr fontAlgn="base">
              <a:spcBef>
                <a:spcPct val="0"/>
              </a:spcBef>
              <a:spcAft>
                <a:spcPct val="0"/>
              </a:spcAft>
            </a:pPr>
            <a:endParaRPr lang="de-DE" altLang="de-DE" sz="1200" b="1" dirty="0" smtClean="0">
              <a:solidFill>
                <a:srgbClr val="000000"/>
              </a:solidFill>
              <a:latin typeface="Arial" charset="0"/>
            </a:endParaRPr>
          </a:p>
          <a:p>
            <a:pPr fontAlgn="base">
              <a:spcBef>
                <a:spcPct val="0"/>
              </a:spcBef>
              <a:spcAft>
                <a:spcPct val="0"/>
              </a:spcAft>
            </a:pPr>
            <a:r>
              <a:rPr lang="de-DE" altLang="de-DE" sz="1200" b="1" dirty="0" smtClean="0">
                <a:solidFill>
                  <a:srgbClr val="000000"/>
                </a:solidFill>
                <a:latin typeface="Arial" charset="0"/>
              </a:rPr>
              <a:t>Ergonomie</a:t>
            </a:r>
            <a:r>
              <a:rPr lang="de-DE" altLang="de-DE" sz="1200" b="1" dirty="0">
                <a:solidFill>
                  <a:srgbClr val="000000"/>
                </a:solidFill>
                <a:latin typeface="Arial" charset="0"/>
              </a:rPr>
              <a:t>:</a:t>
            </a:r>
          </a:p>
          <a:p>
            <a:pPr fontAlgn="base">
              <a:spcBef>
                <a:spcPct val="0"/>
              </a:spcBef>
              <a:spcAft>
                <a:spcPct val="0"/>
              </a:spcAft>
            </a:pPr>
            <a:r>
              <a:rPr lang="de-DE" altLang="de-DE" sz="1000" dirty="0">
                <a:solidFill>
                  <a:srgbClr val="000000"/>
                </a:solidFill>
                <a:latin typeface="Arial" charset="0"/>
              </a:rPr>
              <a:t>Ergonomische Maschinengestaltung </a:t>
            </a:r>
            <a:r>
              <a:rPr lang="de-DE" altLang="de-DE" sz="1000" dirty="0">
                <a:solidFill>
                  <a:srgbClr val="000000"/>
                </a:solidFill>
                <a:latin typeface="Arial" charset="0"/>
                <a:hlinkClick r:id="rId10"/>
              </a:rPr>
              <a:t>BGI/GUV-I 5048-1</a:t>
            </a:r>
            <a:r>
              <a:rPr lang="de-DE" altLang="de-DE" sz="1000" dirty="0">
                <a:solidFill>
                  <a:srgbClr val="000000"/>
                </a:solidFill>
                <a:latin typeface="Arial" charset="0"/>
              </a:rPr>
              <a:t> und </a:t>
            </a:r>
            <a:r>
              <a:rPr lang="de-DE" altLang="de-DE" sz="1000" dirty="0">
                <a:solidFill>
                  <a:srgbClr val="000000"/>
                </a:solidFill>
                <a:latin typeface="Arial" charset="0"/>
                <a:hlinkClick r:id="rId11"/>
              </a:rPr>
              <a:t>BGI/GUV-I 5048-2</a:t>
            </a:r>
            <a:endParaRPr lang="de-DE" altLang="de-DE" sz="1000" dirty="0">
              <a:solidFill>
                <a:srgbClr val="000000"/>
              </a:solidFill>
              <a:latin typeface="Arial" charset="0"/>
            </a:endParaRPr>
          </a:p>
          <a:p>
            <a:pPr fontAlgn="base">
              <a:spcBef>
                <a:spcPct val="0"/>
              </a:spcBef>
              <a:spcAft>
                <a:spcPct val="0"/>
              </a:spcAft>
            </a:pPr>
            <a:endParaRPr lang="de-DE" altLang="de-DE" sz="1000" dirty="0">
              <a:solidFill>
                <a:srgbClr val="000000"/>
              </a:solidFill>
              <a:latin typeface="Arial" charset="0"/>
            </a:endParaRPr>
          </a:p>
          <a:p>
            <a:pPr fontAlgn="base">
              <a:spcBef>
                <a:spcPct val="0"/>
              </a:spcBef>
              <a:spcAft>
                <a:spcPct val="0"/>
              </a:spcAft>
            </a:pPr>
            <a:r>
              <a:rPr lang="de-DE" altLang="de-DE" sz="1200" b="1" dirty="0">
                <a:solidFill>
                  <a:srgbClr val="000000"/>
                </a:solidFill>
                <a:latin typeface="Arial" charset="0"/>
              </a:rPr>
              <a:t>Gefahrstoffe: </a:t>
            </a:r>
          </a:p>
          <a:p>
            <a:pPr fontAlgn="base">
              <a:spcBef>
                <a:spcPct val="0"/>
              </a:spcBef>
              <a:spcAft>
                <a:spcPct val="0"/>
              </a:spcAft>
            </a:pPr>
            <a:r>
              <a:rPr lang="de-DE" altLang="de-DE" sz="1000" dirty="0">
                <a:solidFill>
                  <a:srgbClr val="000000"/>
                </a:solidFill>
                <a:latin typeface="Arial" charset="0"/>
              </a:rPr>
              <a:t>Chemikaliengesetz - Gesetz zum Schutz vor gefährlichen Stoffen  </a:t>
            </a:r>
            <a:r>
              <a:rPr lang="de-DE" altLang="de-DE" sz="1000" dirty="0">
                <a:solidFill>
                  <a:srgbClr val="000000"/>
                </a:solidFill>
                <a:latin typeface="Arial" charset="0"/>
                <a:hlinkClick r:id="rId2"/>
              </a:rPr>
              <a:t> </a:t>
            </a:r>
            <a:r>
              <a:rPr lang="de-DE" altLang="de-DE" sz="1000" dirty="0">
                <a:solidFill>
                  <a:srgbClr val="000000"/>
                </a:solidFill>
                <a:latin typeface="Arial" charset="0"/>
                <a:hlinkClick r:id="rId12"/>
              </a:rPr>
              <a:t>ChemG</a:t>
            </a:r>
            <a:r>
              <a:rPr lang="de-DE" altLang="de-DE" sz="1000"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Gefahrstoffverordnung  </a:t>
            </a:r>
            <a:r>
              <a:rPr lang="de-DE" altLang="de-DE" sz="1000" dirty="0">
                <a:solidFill>
                  <a:srgbClr val="000000"/>
                </a:solidFill>
                <a:latin typeface="Arial" charset="0"/>
                <a:hlinkClick r:id="rId2"/>
              </a:rPr>
              <a:t> </a:t>
            </a:r>
            <a:r>
              <a:rPr lang="de-DE" altLang="de-DE" sz="1000" dirty="0" err="1">
                <a:solidFill>
                  <a:srgbClr val="000000"/>
                </a:solidFill>
                <a:latin typeface="Arial" charset="0"/>
                <a:hlinkClick r:id="rId13"/>
              </a:rPr>
              <a:t>GefstoffV</a:t>
            </a:r>
            <a:r>
              <a:rPr lang="de-DE" altLang="de-DE" sz="1000"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Regeln für Sicherheit und Gesundheitsschutz beim Umgang mit Gefahrstoffen im Hochschulbereich </a:t>
            </a:r>
            <a:r>
              <a:rPr lang="de-DE" altLang="de-DE" sz="1000" dirty="0">
                <a:solidFill>
                  <a:srgbClr val="000000"/>
                </a:solidFill>
                <a:latin typeface="Arial" charset="0"/>
                <a:hlinkClick r:id="rId2"/>
              </a:rPr>
              <a:t> </a:t>
            </a:r>
            <a:r>
              <a:rPr lang="de-DE" altLang="de-DE" sz="1000" dirty="0">
                <a:solidFill>
                  <a:srgbClr val="000000"/>
                </a:solidFill>
                <a:latin typeface="Arial" charset="0"/>
                <a:hlinkClick r:id="rId14"/>
              </a:rPr>
              <a:t>GUV 19.17</a:t>
            </a:r>
            <a:r>
              <a:rPr lang="de-DE" altLang="de-DE" sz="1000"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Betriebsanweisung und Unterweisung nach § 20 GefStoffV  </a:t>
            </a:r>
            <a:r>
              <a:rPr lang="de-DE" altLang="de-DE" sz="1000" dirty="0">
                <a:solidFill>
                  <a:srgbClr val="000000"/>
                </a:solidFill>
                <a:latin typeface="Arial" charset="0"/>
                <a:hlinkClick r:id="rId15"/>
              </a:rPr>
              <a:t>TRGS 555</a:t>
            </a:r>
            <a:r>
              <a:rPr lang="de-DE" altLang="de-DE" sz="1000"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Grenzwerte in der Luft am Arbeitsplatz  </a:t>
            </a:r>
            <a:r>
              <a:rPr lang="de-DE" altLang="de-DE" sz="1000" dirty="0">
                <a:solidFill>
                  <a:srgbClr val="000000"/>
                </a:solidFill>
                <a:latin typeface="Arial" charset="0"/>
                <a:hlinkClick r:id="rId2"/>
              </a:rPr>
              <a:t> </a:t>
            </a:r>
            <a:r>
              <a:rPr lang="de-DE" altLang="de-DE" sz="1000" dirty="0">
                <a:solidFill>
                  <a:srgbClr val="000000"/>
                </a:solidFill>
                <a:latin typeface="Arial" charset="0"/>
                <a:hlinkClick r:id="rId16"/>
              </a:rPr>
              <a:t>TRGS 900</a:t>
            </a:r>
            <a:r>
              <a:rPr lang="de-DE" altLang="de-DE" sz="1000" dirty="0">
                <a:solidFill>
                  <a:srgbClr val="000000"/>
                </a:solidFill>
                <a:latin typeface="Arial" charset="0"/>
              </a:rPr>
              <a:t>  </a:t>
            </a:r>
          </a:p>
          <a:p>
            <a:pPr fontAlgn="base">
              <a:spcBef>
                <a:spcPct val="0"/>
              </a:spcBef>
              <a:spcAft>
                <a:spcPct val="0"/>
              </a:spcAft>
            </a:pPr>
            <a:r>
              <a:rPr lang="de-DE" altLang="de-DE" sz="1000" b="1" dirty="0">
                <a:solidFill>
                  <a:srgbClr val="000000"/>
                </a:solidFill>
                <a:latin typeface="Arial" charset="0"/>
                <a:hlinkClick r:id="rId2"/>
              </a:rPr>
              <a:t> </a:t>
            </a:r>
            <a:r>
              <a:rPr lang="de-DE" altLang="de-DE" sz="1000" b="1" dirty="0">
                <a:solidFill>
                  <a:srgbClr val="000000"/>
                </a:solidFill>
                <a:latin typeface="Arial" charset="0"/>
              </a:rPr>
              <a:t> </a:t>
            </a:r>
          </a:p>
          <a:p>
            <a:pPr fontAlgn="base">
              <a:spcBef>
                <a:spcPct val="0"/>
              </a:spcBef>
              <a:spcAft>
                <a:spcPct val="0"/>
              </a:spcAft>
            </a:pPr>
            <a:r>
              <a:rPr lang="de-DE" altLang="de-DE" sz="1200" b="1" dirty="0" err="1">
                <a:solidFill>
                  <a:srgbClr val="000000"/>
                </a:solidFill>
                <a:latin typeface="Arial" charset="0"/>
              </a:rPr>
              <a:t>Immisionsschutz</a:t>
            </a:r>
            <a:r>
              <a:rPr lang="de-DE" altLang="de-DE" sz="1200" b="1"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Bundes-</a:t>
            </a:r>
            <a:r>
              <a:rPr lang="de-DE" altLang="de-DE" sz="1000" dirty="0" err="1">
                <a:solidFill>
                  <a:srgbClr val="000000"/>
                </a:solidFill>
                <a:latin typeface="Arial" charset="0"/>
              </a:rPr>
              <a:t>Immisionsschutzgesetz</a:t>
            </a:r>
            <a:r>
              <a:rPr lang="de-DE" altLang="de-DE" sz="1000" dirty="0">
                <a:solidFill>
                  <a:srgbClr val="000000"/>
                </a:solidFill>
                <a:latin typeface="Arial" charset="0"/>
              </a:rPr>
              <a:t> - </a:t>
            </a:r>
            <a:r>
              <a:rPr lang="de-DE" altLang="de-DE" sz="1000" dirty="0">
                <a:solidFill>
                  <a:srgbClr val="000000"/>
                </a:solidFill>
                <a:latin typeface="Arial" charset="0"/>
                <a:hlinkClick r:id="rId2"/>
              </a:rPr>
              <a:t> </a:t>
            </a:r>
            <a:r>
              <a:rPr lang="de-DE" altLang="de-DE" sz="1000" dirty="0">
                <a:solidFill>
                  <a:srgbClr val="000000"/>
                </a:solidFill>
                <a:latin typeface="Arial" charset="0"/>
                <a:hlinkClick r:id="rId17"/>
              </a:rPr>
              <a:t>BImSchG</a:t>
            </a:r>
            <a:r>
              <a:rPr lang="de-DE" altLang="de-DE" sz="1000"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Technische Anleitung zur Reinhaltung der Luft </a:t>
            </a:r>
            <a:r>
              <a:rPr lang="de-DE" altLang="de-DE" sz="1000" dirty="0">
                <a:solidFill>
                  <a:srgbClr val="000000"/>
                </a:solidFill>
                <a:latin typeface="Arial" charset="0"/>
                <a:hlinkClick r:id="rId2"/>
              </a:rPr>
              <a:t> </a:t>
            </a:r>
            <a:r>
              <a:rPr lang="de-DE" altLang="de-DE" sz="1000" dirty="0">
                <a:solidFill>
                  <a:srgbClr val="000000"/>
                </a:solidFill>
                <a:latin typeface="Arial" charset="0"/>
                <a:hlinkClick r:id="rId18"/>
              </a:rPr>
              <a:t>TA Luft</a:t>
            </a:r>
            <a:r>
              <a:rPr lang="de-DE" altLang="de-DE" sz="1000"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Technische Anleitung zum Schutz gegen Lärm </a:t>
            </a:r>
            <a:r>
              <a:rPr lang="de-DE" altLang="de-DE" sz="1000" dirty="0">
                <a:solidFill>
                  <a:srgbClr val="000000"/>
                </a:solidFill>
                <a:latin typeface="Arial" charset="0"/>
                <a:hlinkClick r:id="rId2"/>
              </a:rPr>
              <a:t> </a:t>
            </a:r>
            <a:r>
              <a:rPr lang="de-DE" altLang="de-DE" sz="1000" dirty="0">
                <a:solidFill>
                  <a:srgbClr val="000000"/>
                </a:solidFill>
                <a:latin typeface="Arial" charset="0"/>
                <a:hlinkClick r:id="rId19"/>
              </a:rPr>
              <a:t>TA Lärm</a:t>
            </a:r>
            <a:r>
              <a:rPr lang="de-DE" altLang="de-DE" sz="1000" dirty="0">
                <a:solidFill>
                  <a:srgbClr val="000000"/>
                </a:solidFill>
                <a:latin typeface="Arial" charset="0"/>
              </a:rPr>
              <a:t> </a:t>
            </a:r>
          </a:p>
          <a:p>
            <a:pPr fontAlgn="base">
              <a:spcBef>
                <a:spcPct val="0"/>
              </a:spcBef>
              <a:spcAft>
                <a:spcPct val="0"/>
              </a:spcAft>
            </a:pPr>
            <a:endParaRPr lang="de-DE" altLang="de-DE" sz="1000" dirty="0">
              <a:solidFill>
                <a:srgbClr val="000000"/>
              </a:solidFill>
              <a:latin typeface="Arial" charset="0"/>
            </a:endParaRPr>
          </a:p>
          <a:p>
            <a:pPr fontAlgn="base">
              <a:spcBef>
                <a:spcPct val="0"/>
              </a:spcBef>
              <a:spcAft>
                <a:spcPct val="0"/>
              </a:spcAft>
            </a:pPr>
            <a:r>
              <a:rPr lang="de-DE" altLang="de-DE" sz="1200" b="1" dirty="0">
                <a:solidFill>
                  <a:srgbClr val="000000"/>
                </a:solidFill>
                <a:latin typeface="Arial" charset="0"/>
              </a:rPr>
              <a:t>Strahlenschutz: </a:t>
            </a:r>
          </a:p>
          <a:p>
            <a:pPr fontAlgn="base">
              <a:spcBef>
                <a:spcPct val="0"/>
              </a:spcBef>
              <a:spcAft>
                <a:spcPct val="0"/>
              </a:spcAft>
            </a:pPr>
            <a:r>
              <a:rPr lang="de-DE" altLang="de-DE" sz="1000" dirty="0">
                <a:solidFill>
                  <a:srgbClr val="000000"/>
                </a:solidFill>
                <a:latin typeface="Arial" charset="0"/>
              </a:rPr>
              <a:t>Atomgesetz  </a:t>
            </a:r>
            <a:r>
              <a:rPr lang="de-DE" altLang="de-DE" sz="1000" dirty="0">
                <a:solidFill>
                  <a:srgbClr val="000000"/>
                </a:solidFill>
                <a:latin typeface="Arial" charset="0"/>
                <a:hlinkClick r:id="rId2"/>
              </a:rPr>
              <a:t> </a:t>
            </a:r>
            <a:r>
              <a:rPr lang="de-DE" altLang="de-DE" sz="1000" dirty="0">
                <a:solidFill>
                  <a:srgbClr val="000000"/>
                </a:solidFill>
                <a:latin typeface="Arial" charset="0"/>
                <a:hlinkClick r:id="rId20"/>
              </a:rPr>
              <a:t>AtG</a:t>
            </a:r>
            <a:r>
              <a:rPr lang="de-DE" altLang="de-DE" sz="1000"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Strahlenschutzverordnung </a:t>
            </a:r>
            <a:r>
              <a:rPr lang="de-DE" altLang="de-DE" sz="1000" dirty="0">
                <a:solidFill>
                  <a:srgbClr val="000000"/>
                </a:solidFill>
                <a:latin typeface="Arial" charset="0"/>
                <a:hlinkClick r:id="rId2"/>
              </a:rPr>
              <a:t> </a:t>
            </a:r>
            <a:r>
              <a:rPr lang="de-DE" altLang="de-DE" sz="1000" dirty="0">
                <a:solidFill>
                  <a:srgbClr val="000000"/>
                </a:solidFill>
                <a:latin typeface="Arial" charset="0"/>
              </a:rPr>
              <a:t> </a:t>
            </a:r>
            <a:r>
              <a:rPr lang="de-DE" altLang="de-DE" sz="1000" dirty="0">
                <a:solidFill>
                  <a:srgbClr val="000000"/>
                </a:solidFill>
                <a:latin typeface="Arial" charset="0"/>
                <a:hlinkClick r:id="rId21"/>
              </a:rPr>
              <a:t>StrSchV</a:t>
            </a:r>
            <a:r>
              <a:rPr lang="de-DE" altLang="de-DE" sz="1000" dirty="0">
                <a:solidFill>
                  <a:srgbClr val="000000"/>
                </a:solidFill>
                <a:latin typeface="Arial" charset="0"/>
              </a:rPr>
              <a:t> </a:t>
            </a:r>
          </a:p>
          <a:p>
            <a:pPr fontAlgn="base">
              <a:spcBef>
                <a:spcPct val="0"/>
              </a:spcBef>
              <a:spcAft>
                <a:spcPct val="0"/>
              </a:spcAft>
            </a:pPr>
            <a:r>
              <a:rPr lang="de-DE" altLang="de-DE" sz="1000" dirty="0">
                <a:solidFill>
                  <a:srgbClr val="000000"/>
                </a:solidFill>
                <a:latin typeface="Arial" charset="0"/>
              </a:rPr>
              <a:t>Röntgenverordnung </a:t>
            </a:r>
            <a:r>
              <a:rPr lang="de-DE" altLang="de-DE" sz="1000" dirty="0">
                <a:solidFill>
                  <a:srgbClr val="000000"/>
                </a:solidFill>
                <a:latin typeface="Arial" charset="0"/>
                <a:hlinkClick r:id="rId2"/>
              </a:rPr>
              <a:t> </a:t>
            </a:r>
            <a:r>
              <a:rPr lang="de-DE" altLang="de-DE" sz="1000" dirty="0">
                <a:solidFill>
                  <a:srgbClr val="000000"/>
                </a:solidFill>
                <a:latin typeface="Arial" charset="0"/>
                <a:hlinkClick r:id="rId22"/>
              </a:rPr>
              <a:t>RöV</a:t>
            </a:r>
            <a:r>
              <a:rPr lang="de-DE" altLang="de-DE" sz="1000" dirty="0">
                <a:solidFill>
                  <a:srgbClr val="000000"/>
                </a:solidFill>
                <a:latin typeface="Arial" charset="0"/>
              </a:rPr>
              <a:t> </a:t>
            </a:r>
            <a:endParaRPr lang="de-DE" altLang="de-DE" sz="1000" dirty="0" smtClean="0">
              <a:solidFill>
                <a:srgbClr val="000000"/>
              </a:solidFill>
              <a:latin typeface="Arial" charset="0"/>
            </a:endParaRPr>
          </a:p>
          <a:p>
            <a:pPr fontAlgn="base">
              <a:spcBef>
                <a:spcPct val="0"/>
              </a:spcBef>
              <a:spcAft>
                <a:spcPct val="0"/>
              </a:spcAft>
            </a:pPr>
            <a:endParaRPr lang="de-DE" altLang="de-DE" sz="1000" dirty="0">
              <a:solidFill>
                <a:srgbClr val="000000"/>
              </a:solidFill>
              <a:latin typeface="Arial" charset="0"/>
            </a:endParaRPr>
          </a:p>
          <a:p>
            <a:pPr fontAlgn="base">
              <a:spcBef>
                <a:spcPct val="0"/>
              </a:spcBef>
              <a:spcAft>
                <a:spcPct val="0"/>
              </a:spcAft>
            </a:pPr>
            <a:endParaRPr lang="de-DE" altLang="de-DE" sz="1000" dirty="0">
              <a:solidFill>
                <a:srgbClr val="000000"/>
              </a:solidFill>
              <a:latin typeface="Arial" charset="0"/>
            </a:endParaRPr>
          </a:p>
        </p:txBody>
      </p:sp>
      <p:sp>
        <p:nvSpPr>
          <p:cNvPr id="5" name="Datumsplatzhalter 1"/>
          <p:cNvSpPr>
            <a:spLocks noGrp="1"/>
          </p:cNvSpPr>
          <p:nvPr>
            <p:ph type="dt" sz="half" idx="10"/>
          </p:nvPr>
        </p:nvSpPr>
        <p:spPr>
          <a:xfrm>
            <a:off x="251520" y="6525344"/>
            <a:ext cx="1008112" cy="365125"/>
          </a:xfrm>
        </p:spPr>
        <p:txBody>
          <a:bodyPr/>
          <a:lstStyle/>
          <a:p>
            <a:r>
              <a:rPr lang="de-DE" dirty="0" smtClean="0"/>
              <a:t>15.12.2017</a:t>
            </a:r>
            <a:endParaRPr lang="de-DE" dirty="0"/>
          </a:p>
        </p:txBody>
      </p:sp>
    </p:spTree>
    <p:extLst>
      <p:ext uri="{BB962C8B-B14F-4D97-AF65-F5344CB8AC3E}">
        <p14:creationId xmlns:p14="http://schemas.microsoft.com/office/powerpoint/2010/main" val="2539847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i Vorlage D_4zu3">
  <a:themeElements>
    <a:clrScheme name="Universitaet_Stuttgart_Color">
      <a:dk1>
        <a:srgbClr val="323232"/>
      </a:dk1>
      <a:lt1>
        <a:sysClr val="window" lastClr="FFFFFF"/>
      </a:lt1>
      <a:dk2>
        <a:srgbClr val="000000"/>
      </a:dk2>
      <a:lt2>
        <a:srgbClr val="9F9998"/>
      </a:lt2>
      <a:accent1>
        <a:srgbClr val="00BEFF"/>
      </a:accent1>
      <a:accent2>
        <a:srgbClr val="004191"/>
      </a:accent2>
      <a:accent3>
        <a:srgbClr val="323232"/>
      </a:accent3>
      <a:accent4>
        <a:srgbClr val="7DC6EA"/>
      </a:accent4>
      <a:accent5>
        <a:srgbClr val="9F9998"/>
      </a:accent5>
      <a:accent6>
        <a:srgbClr val="FFD500"/>
      </a:accent6>
      <a:hlink>
        <a:srgbClr val="00BEFF"/>
      </a:hlink>
      <a:folHlink>
        <a:srgbClr val="524D4D"/>
      </a:folHlink>
    </a:clrScheme>
    <a:fontScheme name="Universitaet_Stuttgart_Fo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179388" indent="-179388">
          <a:buClr>
            <a:schemeClr val="accent1"/>
          </a:buClr>
          <a:buFont typeface="Arial" panose="020B0604020202020204" pitchFamily="34" charset="0"/>
          <a:buChar char="•"/>
          <a:defRPr sz="1600" dirty="0" smtClean="0"/>
        </a:defPPr>
      </a:lstStyle>
    </a:txDef>
  </a:objectDefaults>
  <a:extraClrSchemeLst/>
  <a:extLst>
    <a:ext uri="{05A4C25C-085E-4340-85A3-A5531E510DB2}">
      <thm15:themeFamily xmlns:thm15="http://schemas.microsoft.com/office/thememl/2012/main" name="Uni_Stuttgart_Vorlage D_4zu3_2016 FINAL.pptx" id="{4841BD3C-E1E3-469F-ADD0-9E6EB31E75F5}" vid="{33357EC2-1038-4565-85BB-7F696209DF7D}"/>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1139</Words>
  <Application>Microsoft Office PowerPoint</Application>
  <PresentationFormat>Bildschirmpräsentation (4:3)</PresentationFormat>
  <Paragraphs>538</Paragraphs>
  <Slides>40</Slides>
  <Notes>1</Notes>
  <HiddenSlides>2</HiddenSlides>
  <MMClips>0</MMClips>
  <ScaleCrop>false</ScaleCrop>
  <HeadingPairs>
    <vt:vector size="8" baseType="variant">
      <vt:variant>
        <vt:lpstr>Verwendete Schriftarten</vt:lpstr>
      </vt:variant>
      <vt:variant>
        <vt:i4>2</vt:i4>
      </vt:variant>
      <vt:variant>
        <vt:lpstr>Design</vt:lpstr>
      </vt:variant>
      <vt:variant>
        <vt:i4>2</vt:i4>
      </vt:variant>
      <vt:variant>
        <vt:lpstr>Eingebettete OLE-Server</vt:lpstr>
      </vt:variant>
      <vt:variant>
        <vt:i4>1</vt:i4>
      </vt:variant>
      <vt:variant>
        <vt:lpstr>Folientitel</vt:lpstr>
      </vt:variant>
      <vt:variant>
        <vt:i4>40</vt:i4>
      </vt:variant>
    </vt:vector>
  </HeadingPairs>
  <TitlesOfParts>
    <vt:vector size="45" baseType="lpstr">
      <vt:lpstr>Arial</vt:lpstr>
      <vt:lpstr>Calibri</vt:lpstr>
      <vt:lpstr>Larissa</vt:lpstr>
      <vt:lpstr>Uni Vorlage D_4zu3</vt:lpstr>
      <vt:lpstr>Acrobat Document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Trometer, Ailine</dc:creator>
  <cp:lastModifiedBy>ikermert</cp:lastModifiedBy>
  <cp:revision>76</cp:revision>
  <dcterms:created xsi:type="dcterms:W3CDTF">2014-06-26T12:32:46Z</dcterms:created>
  <dcterms:modified xsi:type="dcterms:W3CDTF">2018-01-11T11:25:42Z</dcterms:modified>
</cp:coreProperties>
</file>